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12192000"/>
  <p:embeddedFontLst>
    <p:embeddedFont>
      <p:font typeface="Calibri" panose="020F0502020204030204" pitchFamily="34" charset="0"/>
      <p:regular r:id="rId20"/>
      <p:bold r:id="rId21"/>
      <p:italic r:id="rId22"/>
      <p:boldItalic r:id="rId23"/>
    </p:embeddedFont>
    <p:embeddedFont>
      <p:font typeface="Montserrat" pitchFamily="2" charset="77"/>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82"/>
  </p:normalViewPr>
  <p:slideViewPr>
    <p:cSldViewPr snapToGrid="0" snapToObjects="1">
      <p:cViewPr varScale="1">
        <p:scale>
          <a:sx n="120" d="100"/>
          <a:sy n="12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094476" y="577309"/>
            <a:ext cx="6201129" cy="187625"/>
          </a:xfrm>
          <a:prstGeom prst="rect">
            <a:avLst/>
          </a:prstGeom>
          <a:noFill/>
        </p:spPr>
        <p:txBody>
          <a:bodyPr wrap="square" lIns="0" tIns="0" rIns="0" bIns="0" rtlCol="0" anchor="t"/>
          <a:lstStyle/>
          <a:p>
            <a:pPr algn="l">
              <a:lnSpc>
                <a:spcPts val="1478"/>
              </a:lnSpc>
              <a:buNone/>
            </a:pPr>
            <a:r>
              <a:rPr lang="en-US" sz="1173" dirty="0">
                <a:solidFill>
                  <a:srgbClr val="5A5A4C"/>
                </a:solidFill>
                <a:latin typeface="Montserrat" pitchFamily="34" charset="0"/>
                <a:ea typeface="Montserrat" pitchFamily="34" charset="-122"/>
                <a:cs typeface="Montserrat" pitchFamily="34" charset="-120"/>
              </a:rPr>
              <a:t>DS - 675 - 005 </a:t>
            </a:r>
            <a:endParaRPr lang="en-US" dirty="0"/>
          </a:p>
        </p:txBody>
      </p:sp>
      <p:sp>
        <p:nvSpPr>
          <p:cNvPr id="3" name="Object 2"/>
          <p:cNvSpPr/>
          <p:nvPr/>
        </p:nvSpPr>
        <p:spPr>
          <a:xfrm>
            <a:off x="6094476" y="873551"/>
            <a:ext cx="5576483" cy="3120443"/>
          </a:xfrm>
          <a:prstGeom prst="rect">
            <a:avLst/>
          </a:prstGeom>
          <a:noFill/>
        </p:spPr>
        <p:txBody>
          <a:bodyPr wrap="square" lIns="0" tIns="0" rIns="0" bIns="0" rtlCol="0" anchor="t"/>
          <a:lstStyle/>
          <a:p>
            <a:pPr algn="l">
              <a:lnSpc>
                <a:spcPts val="6145"/>
              </a:lnSpc>
              <a:spcBef>
                <a:spcPts val="839"/>
              </a:spcBef>
              <a:buNone/>
            </a:pPr>
            <a:r>
              <a:rPr lang="en-US" sz="4877" dirty="0">
                <a:solidFill>
                  <a:srgbClr val="2A2921"/>
                </a:solidFill>
                <a:latin typeface="Montserrat" pitchFamily="34" charset="0"/>
                <a:ea typeface="Montserrat" pitchFamily="34" charset="-122"/>
                <a:cs typeface="Montserrat" pitchFamily="34" charset="-120"/>
              </a:rPr>
              <a:t>Predicting Brain Stroke Using Neural &amp; Non-Neural Network</a:t>
            </a:r>
            <a:endParaRPr lang="en-US" dirty="0"/>
          </a:p>
        </p:txBody>
      </p:sp>
      <p:sp>
        <p:nvSpPr>
          <p:cNvPr id="4" name="Object 3"/>
          <p:cNvSpPr/>
          <p:nvPr/>
        </p:nvSpPr>
        <p:spPr>
          <a:xfrm>
            <a:off x="6094476" y="4009022"/>
            <a:ext cx="6201129" cy="489373"/>
          </a:xfrm>
          <a:prstGeom prst="rect">
            <a:avLst/>
          </a:prstGeom>
          <a:noFill/>
        </p:spPr>
        <p:txBody>
          <a:bodyPr wrap="square" lIns="0" tIns="0" rIns="0" bIns="0" rtlCol="0" anchor="t"/>
          <a:lstStyle/>
          <a:p>
            <a:pPr algn="l">
              <a:lnSpc>
                <a:spcPts val="1927"/>
              </a:lnSpc>
              <a:spcBef>
                <a:spcPts val="116"/>
              </a:spcBef>
              <a:buNone/>
            </a:pPr>
            <a:r>
              <a:rPr lang="en-US" sz="1530" dirty="0">
                <a:solidFill>
                  <a:srgbClr val="2A2921"/>
                </a:solidFill>
                <a:latin typeface="Montserrat" pitchFamily="34" charset="0"/>
                <a:ea typeface="Montserrat" pitchFamily="34" charset="-122"/>
                <a:cs typeface="Montserrat" pitchFamily="34" charset="-120"/>
              </a:rPr>
              <a:t>Predict the occurrence of a brain stroke based on patient health data.</a:t>
            </a:r>
            <a:endParaRPr lang="en-US" dirty="0"/>
          </a:p>
        </p:txBody>
      </p:sp>
      <p:sp>
        <p:nvSpPr>
          <p:cNvPr id="5" name="Object 4"/>
          <p:cNvSpPr/>
          <p:nvPr/>
        </p:nvSpPr>
        <p:spPr>
          <a:xfrm>
            <a:off x="6094476" y="4706554"/>
            <a:ext cx="6201129" cy="244761"/>
          </a:xfrm>
          <a:prstGeom prst="rect">
            <a:avLst/>
          </a:prstGeom>
          <a:noFill/>
        </p:spPr>
        <p:txBody>
          <a:bodyPr wrap="square" lIns="0" tIns="0" rIns="0" bIns="0" rtlCol="0" anchor="t"/>
          <a:lstStyle/>
          <a:p>
            <a:pPr algn="l">
              <a:lnSpc>
                <a:spcPts val="1927"/>
              </a:lnSpc>
              <a:spcBef>
                <a:spcPts val="1607"/>
              </a:spcBef>
              <a:buNone/>
            </a:pPr>
            <a:r>
              <a:rPr lang="en-US" sz="1377" dirty="0">
                <a:solidFill>
                  <a:srgbClr val="5A5A4C"/>
                </a:solidFill>
                <a:latin typeface="Montserrat" pitchFamily="34" charset="0"/>
                <a:ea typeface="Montserrat" pitchFamily="34" charset="-122"/>
                <a:cs typeface="Montserrat" pitchFamily="34" charset="-120"/>
              </a:rPr>
              <a:t>Prepared By</a:t>
            </a:r>
            <a:endParaRPr lang="en-US" dirty="0"/>
          </a:p>
        </p:txBody>
      </p:sp>
      <p:sp>
        <p:nvSpPr>
          <p:cNvPr id="6" name="Object 5"/>
          <p:cNvSpPr/>
          <p:nvPr/>
        </p:nvSpPr>
        <p:spPr>
          <a:xfrm>
            <a:off x="6094476" y="5152629"/>
            <a:ext cx="6201129" cy="244761"/>
          </a:xfrm>
          <a:prstGeom prst="rect">
            <a:avLst/>
          </a:prstGeom>
          <a:noFill/>
        </p:spPr>
        <p:txBody>
          <a:bodyPr wrap="square" lIns="0" tIns="0" rIns="0" bIns="0" rtlCol="0" anchor="t"/>
          <a:lstStyle/>
          <a:p>
            <a:pPr algn="l">
              <a:lnSpc>
                <a:spcPts val="1927"/>
              </a:lnSpc>
              <a:spcBef>
                <a:spcPts val="1554"/>
              </a:spcBef>
              <a:buNone/>
            </a:pPr>
            <a:r>
              <a:rPr lang="en-US" sz="1377" b="1" dirty="0">
                <a:solidFill>
                  <a:srgbClr val="000000"/>
                </a:solidFill>
                <a:latin typeface="Montserrat" pitchFamily="34" charset="0"/>
                <a:ea typeface="Montserrat" pitchFamily="34" charset="-122"/>
                <a:cs typeface="Montserrat" pitchFamily="34" charset="-120"/>
              </a:rPr>
              <a:t>Krupa Lakhani - (kgl), Deep Patel - (djp223), Joy Patel - (jp2267)</a:t>
            </a:r>
            <a:endParaRPr lang="en-US" dirty="0"/>
          </a:p>
        </p:txBody>
      </p:sp>
      <p:sp>
        <p:nvSpPr>
          <p:cNvPr id="7" name="Object 6"/>
          <p:cNvSpPr/>
          <p:nvPr/>
        </p:nvSpPr>
        <p:spPr>
          <a:xfrm>
            <a:off x="6094476" y="5598705"/>
            <a:ext cx="6201129" cy="244761"/>
          </a:xfrm>
          <a:prstGeom prst="rect">
            <a:avLst/>
          </a:prstGeom>
          <a:noFill/>
        </p:spPr>
        <p:txBody>
          <a:bodyPr wrap="square" lIns="0" tIns="0" rIns="0" bIns="0" rtlCol="0" anchor="t"/>
          <a:lstStyle/>
          <a:p>
            <a:pPr algn="l">
              <a:lnSpc>
                <a:spcPts val="1927"/>
              </a:lnSpc>
              <a:spcBef>
                <a:spcPts val="1554"/>
              </a:spcBef>
              <a:buNone/>
            </a:pPr>
            <a:r>
              <a:rPr lang="en-US" sz="1377" dirty="0">
                <a:solidFill>
                  <a:srgbClr val="5A5A4C"/>
                </a:solidFill>
                <a:latin typeface="Montserrat" pitchFamily="34" charset="0"/>
                <a:ea typeface="Montserrat" pitchFamily="34" charset="-122"/>
                <a:cs typeface="Montserrat" pitchFamily="34" charset="-120"/>
              </a:rPr>
              <a:t>Instructed By </a:t>
            </a:r>
            <a:endParaRPr lang="en-US" dirty="0"/>
          </a:p>
        </p:txBody>
      </p:sp>
      <p:sp>
        <p:nvSpPr>
          <p:cNvPr id="8" name="Object 7"/>
          <p:cNvSpPr/>
          <p:nvPr/>
        </p:nvSpPr>
        <p:spPr>
          <a:xfrm>
            <a:off x="6094476" y="6044780"/>
            <a:ext cx="6201129" cy="244761"/>
          </a:xfrm>
          <a:prstGeom prst="rect">
            <a:avLst/>
          </a:prstGeom>
          <a:noFill/>
        </p:spPr>
        <p:txBody>
          <a:bodyPr wrap="square" lIns="0" tIns="0" rIns="0" bIns="0" rtlCol="0" anchor="t"/>
          <a:lstStyle/>
          <a:p>
            <a:pPr algn="l">
              <a:lnSpc>
                <a:spcPts val="1927"/>
              </a:lnSpc>
              <a:spcBef>
                <a:spcPts val="1554"/>
              </a:spcBef>
              <a:buNone/>
            </a:pPr>
            <a:r>
              <a:rPr lang="en-US" sz="1377" b="1" dirty="0">
                <a:solidFill>
                  <a:srgbClr val="5A5A4C"/>
                </a:solidFill>
                <a:latin typeface="Montserrat" pitchFamily="34" charset="0"/>
                <a:ea typeface="Montserrat" pitchFamily="34" charset="-122"/>
                <a:cs typeface="Montserrat" pitchFamily="34" charset="-120"/>
              </a:rPr>
              <a:t>Dr. Mengjia Xu</a:t>
            </a:r>
            <a:endParaRPr lang="en-US" dirty="0"/>
          </a:p>
        </p:txBody>
      </p:sp>
      <p:pic>
        <p:nvPicPr>
          <p:cNvPr id="9" name="Object 8" descr="preencoded.png"/>
          <p:cNvPicPr>
            <a:picLocks noChangeAspect="1"/>
          </p:cNvPicPr>
          <p:nvPr/>
        </p:nvPicPr>
        <p:blipFill>
          <a:blip r:embed="rId3"/>
          <a:srcRect l="27366" r="27366"/>
          <a:stretch/>
        </p:blipFill>
        <p:spPr>
          <a:xfrm>
            <a:off x="0" y="0"/>
            <a:ext cx="5713571" cy="6856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262789"/>
            <a:ext cx="5766835" cy="6951512"/>
          </a:xfrm>
          <a:prstGeom prst="rect">
            <a:avLst/>
          </a:prstGeom>
          <a:solidFill>
            <a:srgbClr val="000000"/>
          </a:solidFill>
          <a:ln w="12700">
            <a:solidFill>
              <a:srgbClr val="000000"/>
            </a:solidFill>
            <a:prstDash val="solid"/>
            <a:miter lim="800000"/>
          </a:ln>
        </p:spPr>
      </p:sp>
      <p:sp>
        <p:nvSpPr>
          <p:cNvPr id="3" name="Object 2"/>
          <p:cNvSpPr/>
          <p:nvPr/>
        </p:nvSpPr>
        <p:spPr>
          <a:xfrm>
            <a:off x="2759566" y="39058"/>
            <a:ext cx="6014546" cy="1019813"/>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Feature Impact (Permutation Importance)</a:t>
            </a:r>
            <a:endParaRPr lang="en-US" dirty="0"/>
          </a:p>
        </p:txBody>
      </p:sp>
      <p:pic>
        <p:nvPicPr>
          <p:cNvPr id="4" name="Object 3" descr="preencoded.png"/>
          <p:cNvPicPr>
            <a:picLocks noChangeAspect="1"/>
          </p:cNvPicPr>
          <p:nvPr/>
        </p:nvPicPr>
        <p:blipFill>
          <a:blip r:embed="rId3"/>
          <a:srcRect/>
          <a:stretch/>
        </p:blipFill>
        <p:spPr>
          <a:xfrm>
            <a:off x="1342689" y="1218895"/>
            <a:ext cx="3809047" cy="3368588"/>
          </a:xfrm>
          <a:prstGeom prst="rect">
            <a:avLst/>
          </a:prstGeom>
        </p:spPr>
      </p:pic>
      <p:pic>
        <p:nvPicPr>
          <p:cNvPr id="5" name="Object 4" descr="preencoded.png"/>
          <p:cNvPicPr>
            <a:picLocks noChangeAspect="1"/>
          </p:cNvPicPr>
          <p:nvPr/>
        </p:nvPicPr>
        <p:blipFill>
          <a:blip r:embed="rId4"/>
          <a:srcRect/>
          <a:stretch/>
        </p:blipFill>
        <p:spPr>
          <a:xfrm>
            <a:off x="6941989" y="1274395"/>
            <a:ext cx="3809047" cy="3257588"/>
          </a:xfrm>
          <a:prstGeom prst="rect">
            <a:avLst/>
          </a:prstGeom>
        </p:spPr>
      </p:pic>
      <p:sp>
        <p:nvSpPr>
          <p:cNvPr id="6" name="Object 5"/>
          <p:cNvSpPr/>
          <p:nvPr/>
        </p:nvSpPr>
        <p:spPr>
          <a:xfrm>
            <a:off x="380908" y="5042226"/>
            <a:ext cx="5514633" cy="1542664"/>
          </a:xfrm>
          <a:prstGeom prst="rect">
            <a:avLst/>
          </a:prstGeom>
          <a:noFill/>
          <a:ln w="12700">
            <a:solidFill>
              <a:srgbClr val="F5F5F5"/>
            </a:solidFill>
            <a:prstDash val="solid"/>
            <a:miter lim="800000"/>
          </a:ln>
        </p:spPr>
      </p:sp>
      <p:sp>
        <p:nvSpPr>
          <p:cNvPr id="7" name="Object 6"/>
          <p:cNvSpPr/>
          <p:nvPr/>
        </p:nvSpPr>
        <p:spPr>
          <a:xfrm>
            <a:off x="571357" y="5168699"/>
            <a:ext cx="5195478" cy="1279974"/>
          </a:xfrm>
          <a:prstGeom prst="rect">
            <a:avLst/>
          </a:prstGeom>
          <a:noFill/>
        </p:spPr>
        <p:txBody>
          <a:bodyPr wrap="square" lIns="0" tIns="0" rIns="0" bIns="0" rtlCol="0" anchor="t"/>
          <a:lstStyle/>
          <a:p>
            <a:pPr algn="l">
              <a:lnSpc>
                <a:spcPts val="2016"/>
              </a:lnSpc>
              <a:buNone/>
            </a:pPr>
            <a:r>
              <a:rPr lang="en-US" sz="1440" dirty="0">
                <a:solidFill>
                  <a:srgbClr val="FFFFFF">
                    <a:alpha val="90000"/>
                  </a:srgbClr>
                </a:solidFill>
                <a:latin typeface="Montserrat" pitchFamily="34" charset="0"/>
                <a:ea typeface="Montserrat" pitchFamily="34" charset="-122"/>
                <a:cs typeface="Montserrat" pitchFamily="34" charset="-120"/>
              </a:rPr>
              <a:t>The </a:t>
            </a:r>
            <a:r>
              <a:rPr lang="en-US" sz="1440" b="1" dirty="0">
                <a:solidFill>
                  <a:srgbClr val="5AAAF5"/>
                </a:solidFill>
                <a:latin typeface="Montserrat" pitchFamily="34" charset="0"/>
                <a:ea typeface="Montserrat" pitchFamily="34" charset="-122"/>
                <a:cs typeface="Montserrat" pitchFamily="34" charset="-120"/>
              </a:rPr>
              <a:t>RandomForest</a:t>
            </a:r>
            <a:r>
              <a:rPr lang="en-US" sz="1440" dirty="0">
                <a:solidFill>
                  <a:srgbClr val="FFFFFF">
                    <a:alpha val="90000"/>
                  </a:srgbClr>
                </a:solidFill>
                <a:latin typeface="Montserrat" pitchFamily="34" charset="0"/>
                <a:ea typeface="Montserrat" pitchFamily="34" charset="-122"/>
                <a:cs typeface="Montserrat" pitchFamily="34" charset="-120"/>
              </a:rPr>
              <a:t> classifier: </a:t>
            </a:r>
            <a:r>
              <a:rPr lang="en-US" sz="1440" b="1" dirty="0">
                <a:solidFill>
                  <a:srgbClr val="1FFF00"/>
                </a:solidFill>
                <a:latin typeface="Montserrat" pitchFamily="34" charset="0"/>
                <a:ea typeface="Montserrat" pitchFamily="34" charset="-122"/>
                <a:cs typeface="Montserrat" pitchFamily="34" charset="-120"/>
              </a:rPr>
              <a:t>age</a:t>
            </a:r>
            <a:r>
              <a:rPr lang="en-US" sz="1440" dirty="0">
                <a:solidFill>
                  <a:srgbClr val="FFFFFF">
                    <a:alpha val="90000"/>
                  </a:srgbClr>
                </a:solidFill>
                <a:latin typeface="Montserrat" pitchFamily="34" charset="0"/>
                <a:ea typeface="Montserrat" pitchFamily="34" charset="-122"/>
                <a:cs typeface="Montserrat" pitchFamily="34" charset="-120"/>
              </a:rPr>
              <a:t> is important feature of this model. Looking at the feature selection. </a:t>
            </a:r>
            <a:r>
              <a:rPr lang="en-US" sz="1440" b="1" dirty="0">
                <a:solidFill>
                  <a:srgbClr val="FF0004">
                    <a:alpha val="90000"/>
                  </a:srgbClr>
                </a:solidFill>
                <a:latin typeface="Montserrat" pitchFamily="34" charset="0"/>
                <a:ea typeface="Montserrat" pitchFamily="34" charset="-122"/>
                <a:cs typeface="Montserrat" pitchFamily="34" charset="-120"/>
              </a:rPr>
              <a:t>Work_type</a:t>
            </a:r>
            <a:r>
              <a:rPr lang="en-US" sz="1440" dirty="0">
                <a:solidFill>
                  <a:srgbClr val="FFFFFF">
                    <a:alpha val="90000"/>
                  </a:srgbClr>
                </a:solidFill>
                <a:latin typeface="Montserrat" pitchFamily="34" charset="0"/>
                <a:ea typeface="Montserrat" pitchFamily="34" charset="-122"/>
                <a:cs typeface="Montserrat" pitchFamily="34" charset="-120"/>
              </a:rPr>
              <a:t> is least important in this model. But it considers </a:t>
            </a:r>
            <a:r>
              <a:rPr lang="en-US" sz="1440" b="1" dirty="0">
                <a:solidFill>
                  <a:srgbClr val="3CFF00">
                    <a:alpha val="90000"/>
                  </a:srgbClr>
                </a:solidFill>
                <a:latin typeface="Montserrat" pitchFamily="34" charset="0"/>
                <a:ea typeface="Montserrat" pitchFamily="34" charset="-122"/>
                <a:cs typeface="Montserrat" pitchFamily="34" charset="-120"/>
              </a:rPr>
              <a:t>Bmi</a:t>
            </a:r>
            <a:r>
              <a:rPr lang="en-US" sz="1440" dirty="0">
                <a:solidFill>
                  <a:srgbClr val="FFFFFF">
                    <a:alpha val="90000"/>
                  </a:srgbClr>
                </a:solidFill>
                <a:latin typeface="Montserrat" pitchFamily="34" charset="0"/>
                <a:ea typeface="Montserrat" pitchFamily="34" charset="-122"/>
                <a:cs typeface="Montserrat" pitchFamily="34" charset="-120"/>
              </a:rPr>
              <a:t> and  </a:t>
            </a:r>
            <a:r>
              <a:rPr lang="en-US" sz="1440" b="1" dirty="0">
                <a:solidFill>
                  <a:srgbClr val="36FF00">
                    <a:alpha val="90000"/>
                  </a:srgbClr>
                </a:solidFill>
                <a:latin typeface="Montserrat" pitchFamily="34" charset="0"/>
                <a:ea typeface="Montserrat" pitchFamily="34" charset="-122"/>
                <a:cs typeface="Montserrat" pitchFamily="34" charset="-120"/>
              </a:rPr>
              <a:t>hypertension</a:t>
            </a:r>
            <a:r>
              <a:rPr lang="en-US" sz="1440" dirty="0">
                <a:solidFill>
                  <a:srgbClr val="FFFFFF">
                    <a:alpha val="90000"/>
                  </a:srgbClr>
                </a:solidFill>
                <a:latin typeface="Montserrat" pitchFamily="34" charset="0"/>
                <a:ea typeface="Montserrat" pitchFamily="34" charset="-122"/>
                <a:cs typeface="Montserrat" pitchFamily="34" charset="-120"/>
              </a:rPr>
              <a:t> are important unlike LR model. Thus this model performs best predictions.</a:t>
            </a:r>
            <a:endParaRPr lang="en-US" dirty="0"/>
          </a:p>
        </p:txBody>
      </p:sp>
      <p:sp>
        <p:nvSpPr>
          <p:cNvPr id="8" name="Object 7"/>
          <p:cNvSpPr/>
          <p:nvPr/>
        </p:nvSpPr>
        <p:spPr>
          <a:xfrm>
            <a:off x="6237315" y="4913671"/>
            <a:ext cx="5514644" cy="1790252"/>
          </a:xfrm>
          <a:prstGeom prst="rect">
            <a:avLst/>
          </a:prstGeom>
          <a:noFill/>
          <a:ln w="12700">
            <a:solidFill>
              <a:srgbClr val="F5F5F5"/>
            </a:solidFill>
            <a:prstDash val="solid"/>
            <a:miter lim="800000"/>
          </a:ln>
        </p:spPr>
      </p:sp>
      <p:sp>
        <p:nvSpPr>
          <p:cNvPr id="9" name="Object 8"/>
          <p:cNvSpPr/>
          <p:nvPr/>
        </p:nvSpPr>
        <p:spPr>
          <a:xfrm>
            <a:off x="6427768" y="5040144"/>
            <a:ext cx="5192875" cy="1535969"/>
          </a:xfrm>
          <a:prstGeom prst="rect">
            <a:avLst/>
          </a:prstGeom>
          <a:noFill/>
        </p:spPr>
        <p:txBody>
          <a:bodyPr wrap="square" lIns="0" tIns="0" rIns="0" bIns="0" rtlCol="0" anchor="t"/>
          <a:lstStyle/>
          <a:p>
            <a:pPr algn="l">
              <a:lnSpc>
                <a:spcPts val="2016"/>
              </a:lnSpc>
              <a:buNone/>
            </a:pPr>
            <a:r>
              <a:rPr lang="en-US" sz="1440" dirty="0">
                <a:solidFill>
                  <a:srgbClr val="FFFFFF">
                    <a:alpha val="90000"/>
                  </a:srgbClr>
                </a:solidFill>
                <a:latin typeface="Montserrat" pitchFamily="34" charset="0"/>
                <a:ea typeface="Montserrat" pitchFamily="34" charset="-122"/>
                <a:cs typeface="Montserrat" pitchFamily="34" charset="-120"/>
              </a:rPr>
              <a:t>The </a:t>
            </a:r>
            <a:r>
              <a:rPr lang="en-US" sz="1440" b="1" dirty="0">
                <a:solidFill>
                  <a:srgbClr val="5AAAF5"/>
                </a:solidFill>
                <a:latin typeface="Montserrat" pitchFamily="34" charset="0"/>
                <a:ea typeface="Montserrat" pitchFamily="34" charset="-122"/>
                <a:cs typeface="Montserrat" pitchFamily="34" charset="-120"/>
              </a:rPr>
              <a:t>Logistic Regression</a:t>
            </a:r>
            <a:r>
              <a:rPr lang="en-US" sz="1440" dirty="0">
                <a:solidFill>
                  <a:srgbClr val="FFFFFF">
                    <a:alpha val="90000"/>
                  </a:srgbClr>
                </a:solidFill>
                <a:latin typeface="Montserrat" pitchFamily="34" charset="0"/>
                <a:ea typeface="Montserrat" pitchFamily="34" charset="-122"/>
                <a:cs typeface="Montserrat" pitchFamily="34" charset="-120"/>
              </a:rPr>
              <a:t> model: </a:t>
            </a:r>
            <a:r>
              <a:rPr lang="en-US" sz="1440" b="1" dirty="0">
                <a:solidFill>
                  <a:srgbClr val="83FF00"/>
                </a:solidFill>
                <a:latin typeface="Montserrat" pitchFamily="34" charset="0"/>
                <a:ea typeface="Montserrat" pitchFamily="34" charset="-122"/>
                <a:cs typeface="Montserrat" pitchFamily="34" charset="-120"/>
              </a:rPr>
              <a:t>age</a:t>
            </a:r>
            <a:r>
              <a:rPr lang="en-US" sz="1440" dirty="0">
                <a:solidFill>
                  <a:srgbClr val="FFFFFF">
                    <a:alpha val="90000"/>
                  </a:srgbClr>
                </a:solidFill>
                <a:latin typeface="Montserrat" pitchFamily="34" charset="0"/>
                <a:ea typeface="Montserrat" pitchFamily="34" charset="-122"/>
                <a:cs typeface="Montserrat" pitchFamily="34" charset="-120"/>
              </a:rPr>
              <a:t> is important feature of this model. Looking at the feature selection. </a:t>
            </a:r>
            <a:r>
              <a:rPr lang="en-US" sz="1440" b="1" dirty="0">
                <a:solidFill>
                  <a:srgbClr val="FF0006"/>
                </a:solidFill>
                <a:latin typeface="Montserrat" pitchFamily="34" charset="0"/>
                <a:ea typeface="Montserrat" pitchFamily="34" charset="-122"/>
                <a:cs typeface="Montserrat" pitchFamily="34" charset="-120"/>
              </a:rPr>
              <a:t>Bmi</a:t>
            </a:r>
            <a:r>
              <a:rPr lang="en-US" sz="1440" dirty="0">
                <a:solidFill>
                  <a:srgbClr val="FFFFFF">
                    <a:alpha val="90000"/>
                  </a:srgbClr>
                </a:solidFill>
                <a:latin typeface="Montserrat" pitchFamily="34" charset="0"/>
                <a:ea typeface="Montserrat" pitchFamily="34" charset="-122"/>
                <a:cs typeface="Montserrat" pitchFamily="34" charset="-120"/>
              </a:rPr>
              <a:t> and </a:t>
            </a:r>
            <a:r>
              <a:rPr lang="en-US" sz="1440" b="1" dirty="0">
                <a:solidFill>
                  <a:srgbClr val="FF0002"/>
                </a:solidFill>
                <a:latin typeface="Montserrat" pitchFamily="34" charset="0"/>
                <a:ea typeface="Montserrat" pitchFamily="34" charset="-122"/>
                <a:cs typeface="Montserrat" pitchFamily="34" charset="-120"/>
              </a:rPr>
              <a:t>Hypertension</a:t>
            </a:r>
            <a:r>
              <a:rPr lang="en-US" sz="1440" dirty="0">
                <a:solidFill>
                  <a:srgbClr val="FFFFFF">
                    <a:alpha val="90000"/>
                  </a:srgbClr>
                </a:solidFill>
                <a:latin typeface="Montserrat" pitchFamily="34" charset="0"/>
                <a:ea typeface="Montserrat" pitchFamily="34" charset="-122"/>
                <a:cs typeface="Montserrat" pitchFamily="34" charset="-120"/>
              </a:rPr>
              <a:t> are least important in this model unlike other models where these features are equally important. Thus this model performs worst predictions.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Hyperparameters Tuning</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9219" y="2321734"/>
            <a:ext cx="342814" cy="285679"/>
          </a:xfrm>
          <a:prstGeom prst="rect">
            <a:avLst/>
          </a:prstGeom>
        </p:spPr>
      </p:pic>
      <p:sp>
        <p:nvSpPr>
          <p:cNvPr id="4" name="Object 3"/>
          <p:cNvSpPr/>
          <p:nvPr/>
        </p:nvSpPr>
        <p:spPr>
          <a:xfrm>
            <a:off x="1999750" y="2058552"/>
            <a:ext cx="4242327" cy="230403"/>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MLP</a:t>
            </a:r>
            <a:endParaRPr lang="en-US" dirty="0"/>
          </a:p>
        </p:txBody>
      </p:sp>
      <p:sp>
        <p:nvSpPr>
          <p:cNvPr id="5" name="Object 4"/>
          <p:cNvSpPr/>
          <p:nvPr/>
        </p:nvSpPr>
        <p:spPr>
          <a:xfrm>
            <a:off x="1999750" y="2374882"/>
            <a:ext cx="4242327" cy="1919626"/>
          </a:xfrm>
          <a:prstGeom prst="rect">
            <a:avLst/>
          </a:prstGeom>
          <a:noFill/>
        </p:spPr>
        <p:txBody>
          <a:bodyPr wrap="square" lIns="0" tIns="0" rIns="0" bIns="0" rtlCol="0" anchor="t"/>
          <a:lstStyle/>
          <a:p>
            <a:pPr algn="l">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Number of hidden layers are three, and neurons(units). We have used Relu as an activation function for all the layers accept the last layer which has Sigmoid. Loss function is binary cross entropy. Batch size is 256 and 100 epochs. Drop out regularization of 10% after each layer. We used a early stopping method for more accurate predictions. For the most accurate prediction the model stops training at 52 out of 100 epochs.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8768" y="2271521"/>
            <a:ext cx="399950" cy="399950"/>
          </a:xfrm>
          <a:prstGeom prst="rect">
            <a:avLst/>
          </a:prstGeom>
        </p:spPr>
      </p:pic>
      <p:sp>
        <p:nvSpPr>
          <p:cNvPr id="7" name="Object 6"/>
          <p:cNvSpPr/>
          <p:nvPr/>
        </p:nvSpPr>
        <p:spPr>
          <a:xfrm>
            <a:off x="7237190" y="2058552"/>
            <a:ext cx="4242327" cy="230403"/>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XGBoost</a:t>
            </a:r>
            <a:endParaRPr lang="en-US" dirty="0"/>
          </a:p>
        </p:txBody>
      </p:sp>
      <p:sp>
        <p:nvSpPr>
          <p:cNvPr id="8" name="Object 7"/>
          <p:cNvSpPr/>
          <p:nvPr/>
        </p:nvSpPr>
        <p:spPr>
          <a:xfrm>
            <a:off x="7237190" y="2374882"/>
            <a:ext cx="4242327" cy="853167"/>
          </a:xfrm>
          <a:prstGeom prst="rect">
            <a:avLst/>
          </a:prstGeom>
          <a:noFill/>
        </p:spPr>
        <p:txBody>
          <a:bodyPr wrap="square" lIns="0" tIns="0" rIns="0" bIns="0" rtlCol="0" anchor="t"/>
          <a:lstStyle/>
          <a:p>
            <a:pPr algn="l">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We used GridSearchCV to iterate over all the hyperparameters and find the best fit from these. The result gives maxdepth of 7, and estimators equal to 200.</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4346" y="3803022"/>
            <a:ext cx="476131" cy="409473"/>
          </a:xfrm>
          <a:prstGeom prst="rect">
            <a:avLst/>
          </a:prstGeom>
        </p:spPr>
      </p:pic>
      <p:sp>
        <p:nvSpPr>
          <p:cNvPr id="10" name="Object 9"/>
          <p:cNvSpPr/>
          <p:nvPr/>
        </p:nvSpPr>
        <p:spPr>
          <a:xfrm>
            <a:off x="7237190" y="3601216"/>
            <a:ext cx="4242327" cy="230403"/>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Random Forest</a:t>
            </a:r>
            <a:endParaRPr lang="en-US" dirty="0"/>
          </a:p>
        </p:txBody>
      </p:sp>
      <p:sp>
        <p:nvSpPr>
          <p:cNvPr id="11" name="Object 10"/>
          <p:cNvSpPr/>
          <p:nvPr/>
        </p:nvSpPr>
        <p:spPr>
          <a:xfrm>
            <a:off x="7237190" y="3917546"/>
            <a:ext cx="4242327" cy="639875"/>
          </a:xfrm>
          <a:prstGeom prst="rect">
            <a:avLst/>
          </a:prstGeom>
          <a:noFill/>
        </p:spPr>
        <p:txBody>
          <a:bodyPr wrap="square" lIns="0" tIns="0" rIns="0" bIns="0" rtlCol="0" anchor="t"/>
          <a:lstStyle/>
          <a:p>
            <a:pPr algn="l">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Used GridSearchCV and found Max_depth = 30, max_ feature = srqt , min_sample_leaf = 1, min_sample_split = 2, number of estimators = 2.</a:t>
            </a:r>
            <a:endParaRPr lang="en-US" dirty="0"/>
          </a:p>
        </p:txBody>
      </p:sp>
      <p:sp>
        <p:nvSpPr>
          <p:cNvPr id="12" name="Object 11"/>
          <p:cNvSpPr/>
          <p:nvPr/>
        </p:nvSpPr>
        <p:spPr>
          <a:xfrm>
            <a:off x="0" y="5637390"/>
            <a:ext cx="12188952" cy="1218895"/>
          </a:xfrm>
          <a:prstGeom prst="rect">
            <a:avLst/>
          </a:prstGeom>
          <a:solidFill>
            <a:srgbClr val="F0B356"/>
          </a:solidFill>
        </p:spPr>
      </p:sp>
      <p:sp>
        <p:nvSpPr>
          <p:cNvPr id="13" name="Object 12"/>
          <p:cNvSpPr/>
          <p:nvPr/>
        </p:nvSpPr>
        <p:spPr>
          <a:xfrm>
            <a:off x="1016450" y="5954315"/>
            <a:ext cx="10156051" cy="575821"/>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Unlike MLP, We have used GridSearch CV for hyperparameters tuning for all the classifiers. The best result we derived was from XGBoost and Random Forest.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0"/>
            <a:ext cx="12188952" cy="1561709"/>
          </a:xfrm>
          <a:prstGeom prst="rect">
            <a:avLst/>
          </a:prstGeom>
          <a:solidFill>
            <a:srgbClr val="000000"/>
          </a:solidFill>
        </p:spPr>
      </p:sp>
      <p:sp>
        <p:nvSpPr>
          <p:cNvPr id="3" name="Object 2"/>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Model Evaluation</a:t>
            </a:r>
            <a:endParaRPr lang="en-US" dirty="0"/>
          </a:p>
        </p:txBody>
      </p:sp>
      <p:sp>
        <p:nvSpPr>
          <p:cNvPr id="4" name="Object 3"/>
          <p:cNvSpPr/>
          <p:nvPr/>
        </p:nvSpPr>
        <p:spPr>
          <a:xfrm>
            <a:off x="0" y="978375"/>
            <a:ext cx="12188952" cy="266633"/>
          </a:xfrm>
          <a:prstGeom prst="rect">
            <a:avLst/>
          </a:prstGeom>
          <a:noFill/>
        </p:spPr>
        <p:txBody>
          <a:bodyPr wrap="square" lIns="0" tIns="0" rIns="0" bIns="0" rtlCol="0" anchor="t"/>
          <a:lstStyle/>
          <a:p>
            <a:pPr algn="ctr">
              <a:lnSpc>
                <a:spcPts val="2100"/>
              </a:lnSpc>
              <a:spcBef>
                <a:spcPts val="816"/>
              </a:spcBef>
              <a:buNone/>
            </a:pPr>
            <a:r>
              <a:rPr lang="en-US" sz="1500" b="1" dirty="0">
                <a:solidFill>
                  <a:srgbClr val="62A8BB"/>
                </a:solidFill>
                <a:latin typeface="Montserrat" pitchFamily="34" charset="0"/>
                <a:ea typeface="Montserrat" pitchFamily="34" charset="-122"/>
                <a:cs typeface="Montserrat" pitchFamily="34" charset="-120"/>
              </a:rPr>
              <a:t>Comparison of accuracy metrics from 0-100</a:t>
            </a:r>
            <a:endParaRPr lang="en-US" dirty="0"/>
          </a:p>
        </p:txBody>
      </p:sp>
      <p:sp>
        <p:nvSpPr>
          <p:cNvPr id="5" name="Object 4"/>
          <p:cNvSpPr/>
          <p:nvPr/>
        </p:nvSpPr>
        <p:spPr>
          <a:xfrm>
            <a:off x="688170" y="3290065"/>
            <a:ext cx="1289994" cy="1290002"/>
          </a:xfrm>
          <a:prstGeom prst="ellipse">
            <a:avLst/>
          </a:prstGeom>
          <a:noFill/>
          <a:ln w="25400">
            <a:solidFill>
              <a:srgbClr val="62A8BB"/>
            </a:solidFill>
            <a:prstDash val="solid"/>
            <a:miter lim="800000"/>
          </a:ln>
        </p:spPr>
      </p:sp>
      <p:sp>
        <p:nvSpPr>
          <p:cNvPr id="6" name="Object 5"/>
          <p:cNvSpPr/>
          <p:nvPr/>
        </p:nvSpPr>
        <p:spPr>
          <a:xfrm>
            <a:off x="390427" y="4719335"/>
            <a:ext cx="1885479"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Logistic Regression</a:t>
            </a:r>
            <a:endParaRPr lang="en-US" dirty="0"/>
          </a:p>
        </p:txBody>
      </p:sp>
      <p:sp>
        <p:nvSpPr>
          <p:cNvPr id="7" name="Object 6"/>
          <p:cNvSpPr/>
          <p:nvPr/>
        </p:nvSpPr>
        <p:spPr>
          <a:xfrm>
            <a:off x="830372" y="3730181"/>
            <a:ext cx="1005589" cy="407910"/>
          </a:xfrm>
          <a:prstGeom prst="rect">
            <a:avLst/>
          </a:prstGeom>
          <a:noFill/>
        </p:spPr>
        <p:txBody>
          <a:bodyPr wrap="square" lIns="0" tIns="0" rIns="0" bIns="0" rtlCol="0" anchor="t"/>
          <a:lstStyle/>
          <a:p>
            <a:pPr algn="ctr">
              <a:lnSpc>
                <a:spcPts val="3213"/>
              </a:lnSpc>
              <a:buNone/>
            </a:pPr>
            <a:r>
              <a:rPr lang="en-US" sz="2550" dirty="0">
                <a:solidFill>
                  <a:srgbClr val="2A2921"/>
                </a:solidFill>
                <a:latin typeface="Montserrat" pitchFamily="34" charset="0"/>
                <a:ea typeface="Montserrat" pitchFamily="34" charset="-122"/>
                <a:cs typeface="Montserrat" pitchFamily="34" charset="-120"/>
              </a:rPr>
              <a:t>78.3%</a:t>
            </a:r>
            <a:endParaRPr lang="en-US" dirty="0"/>
          </a:p>
        </p:txBody>
      </p:sp>
      <p:sp>
        <p:nvSpPr>
          <p:cNvPr id="8" name="Object 7"/>
          <p:cNvSpPr/>
          <p:nvPr/>
        </p:nvSpPr>
        <p:spPr>
          <a:xfrm>
            <a:off x="2500844" y="3109135"/>
            <a:ext cx="1473701" cy="1473702"/>
          </a:xfrm>
          <a:prstGeom prst="ellipse">
            <a:avLst/>
          </a:prstGeom>
          <a:noFill/>
          <a:ln w="25400">
            <a:solidFill>
              <a:srgbClr val="62A8BB"/>
            </a:solidFill>
            <a:prstDash val="solid"/>
            <a:miter lim="800000"/>
          </a:ln>
        </p:spPr>
      </p:sp>
      <p:sp>
        <p:nvSpPr>
          <p:cNvPr id="9" name="Object 8"/>
          <p:cNvSpPr/>
          <p:nvPr/>
        </p:nvSpPr>
        <p:spPr>
          <a:xfrm>
            <a:off x="2294951" y="4722106"/>
            <a:ext cx="1885479"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Decision Tree</a:t>
            </a:r>
            <a:endParaRPr lang="en-US" dirty="0"/>
          </a:p>
        </p:txBody>
      </p:sp>
      <p:sp>
        <p:nvSpPr>
          <p:cNvPr id="10" name="Object 9"/>
          <p:cNvSpPr/>
          <p:nvPr/>
        </p:nvSpPr>
        <p:spPr>
          <a:xfrm>
            <a:off x="2724421" y="3641101"/>
            <a:ext cx="1026538" cy="407910"/>
          </a:xfrm>
          <a:prstGeom prst="rect">
            <a:avLst/>
          </a:prstGeom>
          <a:noFill/>
        </p:spPr>
        <p:txBody>
          <a:bodyPr wrap="square" lIns="0" tIns="0" rIns="0" bIns="0" rtlCol="0" anchor="t"/>
          <a:lstStyle/>
          <a:p>
            <a:pPr algn="ctr">
              <a:lnSpc>
                <a:spcPts val="3213"/>
              </a:lnSpc>
              <a:buNone/>
            </a:pPr>
            <a:r>
              <a:rPr lang="en-US" sz="2550" dirty="0">
                <a:solidFill>
                  <a:srgbClr val="2A2921"/>
                </a:solidFill>
                <a:latin typeface="Montserrat" pitchFamily="34" charset="0"/>
                <a:ea typeface="Montserrat" pitchFamily="34" charset="-122"/>
                <a:cs typeface="Montserrat" pitchFamily="34" charset="-120"/>
              </a:rPr>
              <a:t>87.0%</a:t>
            </a:r>
            <a:endParaRPr lang="en-US" dirty="0"/>
          </a:p>
        </p:txBody>
      </p:sp>
      <p:sp>
        <p:nvSpPr>
          <p:cNvPr id="11" name="Object 10"/>
          <p:cNvSpPr/>
          <p:nvPr/>
        </p:nvSpPr>
        <p:spPr>
          <a:xfrm>
            <a:off x="4369270" y="3032953"/>
            <a:ext cx="1545895" cy="1545900"/>
          </a:xfrm>
          <a:prstGeom prst="ellipse">
            <a:avLst/>
          </a:prstGeom>
          <a:noFill/>
          <a:ln w="25400">
            <a:solidFill>
              <a:srgbClr val="62A8BB"/>
            </a:solidFill>
            <a:prstDash val="solid"/>
            <a:miter lim="800000"/>
          </a:ln>
        </p:spPr>
      </p:sp>
      <p:sp>
        <p:nvSpPr>
          <p:cNvPr id="12" name="Object 11"/>
          <p:cNvSpPr/>
          <p:nvPr/>
        </p:nvSpPr>
        <p:spPr>
          <a:xfrm>
            <a:off x="4199475" y="4718121"/>
            <a:ext cx="1885479"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K-Nearest Neighbours</a:t>
            </a:r>
            <a:endParaRPr lang="en-US" dirty="0"/>
          </a:p>
        </p:txBody>
      </p:sp>
      <p:sp>
        <p:nvSpPr>
          <p:cNvPr id="13" name="Object 12"/>
          <p:cNvSpPr/>
          <p:nvPr/>
        </p:nvSpPr>
        <p:spPr>
          <a:xfrm>
            <a:off x="4628945" y="3601018"/>
            <a:ext cx="1026538" cy="407910"/>
          </a:xfrm>
          <a:prstGeom prst="rect">
            <a:avLst/>
          </a:prstGeom>
          <a:noFill/>
        </p:spPr>
        <p:txBody>
          <a:bodyPr wrap="square" lIns="0" tIns="0" rIns="0" bIns="0" rtlCol="0" anchor="t"/>
          <a:lstStyle/>
          <a:p>
            <a:pPr algn="ctr">
              <a:lnSpc>
                <a:spcPts val="3213"/>
              </a:lnSpc>
              <a:buNone/>
            </a:pPr>
            <a:r>
              <a:rPr lang="en-US" sz="2550" dirty="0">
                <a:solidFill>
                  <a:srgbClr val="2A2921"/>
                </a:solidFill>
                <a:latin typeface="Montserrat" pitchFamily="34" charset="0"/>
                <a:ea typeface="Montserrat" pitchFamily="34" charset="-122"/>
                <a:cs typeface="Montserrat" pitchFamily="34" charset="-120"/>
              </a:rPr>
              <a:t>90.7%</a:t>
            </a:r>
            <a:endParaRPr lang="en-US" dirty="0"/>
          </a:p>
        </p:txBody>
      </p:sp>
      <p:sp>
        <p:nvSpPr>
          <p:cNvPr id="14" name="Object 13"/>
          <p:cNvSpPr/>
          <p:nvPr/>
        </p:nvSpPr>
        <p:spPr>
          <a:xfrm>
            <a:off x="6221758" y="2928205"/>
            <a:ext cx="1649964" cy="1649966"/>
          </a:xfrm>
          <a:prstGeom prst="ellipse">
            <a:avLst/>
          </a:prstGeom>
          <a:noFill/>
          <a:ln w="25400">
            <a:solidFill>
              <a:srgbClr val="62A8BB"/>
            </a:solidFill>
            <a:prstDash val="solid"/>
            <a:miter lim="800000"/>
          </a:ln>
        </p:spPr>
      </p:sp>
      <p:sp>
        <p:nvSpPr>
          <p:cNvPr id="15" name="Object 14"/>
          <p:cNvSpPr/>
          <p:nvPr/>
        </p:nvSpPr>
        <p:spPr>
          <a:xfrm>
            <a:off x="6103999" y="4717440"/>
            <a:ext cx="1885479"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Multilayer Perceptron</a:t>
            </a:r>
            <a:endParaRPr lang="en-US" dirty="0"/>
          </a:p>
        </p:txBody>
      </p:sp>
      <p:sp>
        <p:nvSpPr>
          <p:cNvPr id="16" name="Object 15"/>
          <p:cNvSpPr/>
          <p:nvPr/>
        </p:nvSpPr>
        <p:spPr>
          <a:xfrm>
            <a:off x="6538706" y="3548303"/>
            <a:ext cx="1016063" cy="407910"/>
          </a:xfrm>
          <a:prstGeom prst="rect">
            <a:avLst/>
          </a:prstGeom>
          <a:noFill/>
        </p:spPr>
        <p:txBody>
          <a:bodyPr wrap="square" lIns="0" tIns="0" rIns="0" bIns="0" rtlCol="0" anchor="t"/>
          <a:lstStyle/>
          <a:p>
            <a:pPr algn="ctr">
              <a:lnSpc>
                <a:spcPts val="3213"/>
              </a:lnSpc>
              <a:buNone/>
            </a:pPr>
            <a:r>
              <a:rPr lang="en-US" sz="2550" dirty="0">
                <a:solidFill>
                  <a:srgbClr val="2A2921"/>
                </a:solidFill>
                <a:latin typeface="Montserrat" pitchFamily="34" charset="0"/>
                <a:ea typeface="Montserrat" pitchFamily="34" charset="-122"/>
                <a:cs typeface="Montserrat" pitchFamily="34" charset="-120"/>
              </a:rPr>
              <a:t>96.3%</a:t>
            </a:r>
            <a:endParaRPr lang="en-US" dirty="0"/>
          </a:p>
        </p:txBody>
      </p:sp>
      <p:sp>
        <p:nvSpPr>
          <p:cNvPr id="17" name="Object 16"/>
          <p:cNvSpPr/>
          <p:nvPr/>
        </p:nvSpPr>
        <p:spPr>
          <a:xfrm>
            <a:off x="8112412" y="2899637"/>
            <a:ext cx="1677689" cy="1677690"/>
          </a:xfrm>
          <a:prstGeom prst="ellipse">
            <a:avLst/>
          </a:prstGeom>
          <a:noFill/>
          <a:ln w="25400">
            <a:solidFill>
              <a:srgbClr val="62A8BB"/>
            </a:solidFill>
            <a:prstDash val="solid"/>
            <a:miter lim="800000"/>
          </a:ln>
        </p:spPr>
      </p:sp>
      <p:sp>
        <p:nvSpPr>
          <p:cNvPr id="18" name="Object 17"/>
          <p:cNvSpPr/>
          <p:nvPr/>
        </p:nvSpPr>
        <p:spPr>
          <a:xfrm>
            <a:off x="8008522" y="4716595"/>
            <a:ext cx="1885479"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XGBoost</a:t>
            </a:r>
            <a:endParaRPr lang="en-US" dirty="0"/>
          </a:p>
        </p:txBody>
      </p:sp>
      <p:sp>
        <p:nvSpPr>
          <p:cNvPr id="19" name="Object 18"/>
          <p:cNvSpPr/>
          <p:nvPr/>
        </p:nvSpPr>
        <p:spPr>
          <a:xfrm>
            <a:off x="8453705" y="3533597"/>
            <a:ext cx="995114" cy="407910"/>
          </a:xfrm>
          <a:prstGeom prst="rect">
            <a:avLst/>
          </a:prstGeom>
          <a:noFill/>
        </p:spPr>
        <p:txBody>
          <a:bodyPr wrap="square" lIns="0" tIns="0" rIns="0" bIns="0" rtlCol="0" anchor="t"/>
          <a:lstStyle/>
          <a:p>
            <a:pPr algn="ctr">
              <a:lnSpc>
                <a:spcPts val="3213"/>
              </a:lnSpc>
              <a:buNone/>
            </a:pPr>
            <a:r>
              <a:rPr lang="en-US" sz="2550" dirty="0">
                <a:solidFill>
                  <a:srgbClr val="2A2921"/>
                </a:solidFill>
                <a:latin typeface="Montserrat" pitchFamily="34" charset="0"/>
                <a:ea typeface="Montserrat" pitchFamily="34" charset="-122"/>
                <a:cs typeface="Montserrat" pitchFamily="34" charset="-120"/>
              </a:rPr>
              <a:t>97.9%</a:t>
            </a:r>
            <a:endParaRPr lang="en-US" dirty="0"/>
          </a:p>
        </p:txBody>
      </p:sp>
      <p:sp>
        <p:nvSpPr>
          <p:cNvPr id="20" name="Object 19"/>
          <p:cNvSpPr/>
          <p:nvPr/>
        </p:nvSpPr>
        <p:spPr>
          <a:xfrm>
            <a:off x="10000209" y="2871070"/>
            <a:ext cx="1711153" cy="1711155"/>
          </a:xfrm>
          <a:prstGeom prst="ellipse">
            <a:avLst/>
          </a:prstGeom>
          <a:noFill/>
          <a:ln w="25400">
            <a:solidFill>
              <a:srgbClr val="62A8BB"/>
            </a:solidFill>
            <a:prstDash val="solid"/>
            <a:miter lim="800000"/>
          </a:ln>
        </p:spPr>
      </p:sp>
      <p:sp>
        <p:nvSpPr>
          <p:cNvPr id="21" name="Object 20"/>
          <p:cNvSpPr/>
          <p:nvPr/>
        </p:nvSpPr>
        <p:spPr>
          <a:xfrm>
            <a:off x="9913046" y="4721493"/>
            <a:ext cx="1885479"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Random Forest</a:t>
            </a:r>
            <a:endParaRPr lang="en-US" dirty="0"/>
          </a:p>
        </p:txBody>
      </p:sp>
      <p:sp>
        <p:nvSpPr>
          <p:cNvPr id="22" name="Object 21"/>
          <p:cNvSpPr/>
          <p:nvPr/>
        </p:nvSpPr>
        <p:spPr>
          <a:xfrm>
            <a:off x="10337279" y="3521762"/>
            <a:ext cx="1037013" cy="407910"/>
          </a:xfrm>
          <a:prstGeom prst="rect">
            <a:avLst/>
          </a:prstGeom>
          <a:noFill/>
        </p:spPr>
        <p:txBody>
          <a:bodyPr wrap="square" lIns="0" tIns="0" rIns="0" bIns="0" rtlCol="0" anchor="t"/>
          <a:lstStyle/>
          <a:p>
            <a:pPr algn="ctr">
              <a:lnSpc>
                <a:spcPts val="3213"/>
              </a:lnSpc>
              <a:buNone/>
            </a:pPr>
            <a:r>
              <a:rPr lang="en-US" sz="2550" dirty="0">
                <a:solidFill>
                  <a:srgbClr val="2A2921"/>
                </a:solidFill>
                <a:latin typeface="Montserrat" pitchFamily="34" charset="0"/>
                <a:ea typeface="Montserrat" pitchFamily="34" charset="-122"/>
                <a:cs typeface="Montserrat" pitchFamily="34" charset="-120"/>
              </a:rPr>
              <a:t>99.8%</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Key Findings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32" y="2205774"/>
            <a:ext cx="876081" cy="837990"/>
          </a:xfrm>
          <a:prstGeom prst="rect">
            <a:avLst/>
          </a:prstGeom>
        </p:spPr>
      </p:pic>
      <p:sp>
        <p:nvSpPr>
          <p:cNvPr id="4" name="Object 3"/>
          <p:cNvSpPr/>
          <p:nvPr/>
        </p:nvSpPr>
        <p:spPr>
          <a:xfrm>
            <a:off x="577071" y="3424572"/>
            <a:ext cx="3226263"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 Age is a top risk factor</a:t>
            </a:r>
            <a:endParaRPr lang="en-US" dirty="0"/>
          </a:p>
        </p:txBody>
      </p:sp>
      <p:sp>
        <p:nvSpPr>
          <p:cNvPr id="5" name="Object 4"/>
          <p:cNvSpPr/>
          <p:nvPr/>
        </p:nvSpPr>
        <p:spPr>
          <a:xfrm>
            <a:off x="577071" y="3740901"/>
            <a:ext cx="3226263" cy="426584"/>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The model found that increased age is highly correlated with stroke risk.</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263" y="2038424"/>
            <a:ext cx="876081" cy="1171282"/>
          </a:xfrm>
          <a:prstGeom prst="rect">
            <a:avLst/>
          </a:prstGeom>
        </p:spPr>
      </p:pic>
      <p:sp>
        <p:nvSpPr>
          <p:cNvPr id="7" name="Object 6"/>
          <p:cNvSpPr/>
          <p:nvPr/>
        </p:nvSpPr>
        <p:spPr>
          <a:xfrm>
            <a:off x="4245660" y="3424572"/>
            <a:ext cx="3697633"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 Hypertension increases risk</a:t>
            </a:r>
            <a:endParaRPr lang="en-US" dirty="0"/>
          </a:p>
        </p:txBody>
      </p:sp>
      <p:sp>
        <p:nvSpPr>
          <p:cNvPr id="8" name="Object 7"/>
          <p:cNvSpPr/>
          <p:nvPr/>
        </p:nvSpPr>
        <p:spPr>
          <a:xfrm>
            <a:off x="4245660" y="3740901"/>
            <a:ext cx="3697633" cy="426584"/>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Having hypertension or high blood pressure was also identified as a major risk factor.</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2788" y="2328580"/>
            <a:ext cx="685629" cy="561835"/>
          </a:xfrm>
          <a:prstGeom prst="rect">
            <a:avLst/>
          </a:prstGeom>
        </p:spPr>
      </p:pic>
      <p:sp>
        <p:nvSpPr>
          <p:cNvPr id="10" name="Object 9"/>
          <p:cNvSpPr/>
          <p:nvPr/>
        </p:nvSpPr>
        <p:spPr>
          <a:xfrm>
            <a:off x="8113271" y="3424572"/>
            <a:ext cx="3770957"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 Random forest algorithm has highest accuracy</a:t>
            </a:r>
            <a:endParaRPr lang="en-US" dirty="0"/>
          </a:p>
        </p:txBody>
      </p:sp>
      <p:sp>
        <p:nvSpPr>
          <p:cNvPr id="11" name="Object 10"/>
          <p:cNvSpPr/>
          <p:nvPr/>
        </p:nvSpPr>
        <p:spPr>
          <a:xfrm>
            <a:off x="8113271" y="3971304"/>
            <a:ext cx="3770957" cy="853167"/>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Among the machine learning models tested, the random forest algorithm achieved the best predictive performance with 82% accuracy.</a:t>
            </a:r>
            <a:endParaRPr lang="en-US" dirty="0"/>
          </a:p>
        </p:txBody>
      </p:sp>
      <p:sp>
        <p:nvSpPr>
          <p:cNvPr id="12" name="Object 11"/>
          <p:cNvSpPr/>
          <p:nvPr/>
        </p:nvSpPr>
        <p:spPr>
          <a:xfrm>
            <a:off x="0" y="5637390"/>
            <a:ext cx="12188952" cy="1218895"/>
          </a:xfrm>
          <a:prstGeom prst="rect">
            <a:avLst/>
          </a:prstGeom>
          <a:solidFill>
            <a:srgbClr val="14558C"/>
          </a:solidFill>
        </p:spPr>
      </p:sp>
      <p:sp>
        <p:nvSpPr>
          <p:cNvPr id="13" name="Object 12"/>
          <p:cNvSpPr/>
          <p:nvPr/>
        </p:nvSpPr>
        <p:spPr>
          <a:xfrm>
            <a:off x="-33180" y="5954315"/>
            <a:ext cx="12255313"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In summary, the key findings demonstrate that advanced age and hypertension are critical risk factors for stroke that can be used to build an accurate predictive model using machine learning.</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l="-2747" t="-2747" r="-2747" b="-2747"/>
          <a:stretch/>
        </p:blipFill>
        <p:spPr>
          <a:xfrm>
            <a:off x="273490" y="828799"/>
            <a:ext cx="3435889" cy="3035591"/>
          </a:xfrm>
          <a:prstGeom prst="rect">
            <a:avLst/>
          </a:prstGeom>
        </p:spPr>
      </p:pic>
      <p:pic>
        <p:nvPicPr>
          <p:cNvPr id="3" name="Object 2" descr="preencoded.png"/>
          <p:cNvPicPr>
            <a:picLocks noChangeAspect="1"/>
          </p:cNvPicPr>
          <p:nvPr/>
        </p:nvPicPr>
        <p:blipFill>
          <a:blip r:embed="rId4"/>
          <a:srcRect l="-2747" t="-2747" r="-2747" b="-2747"/>
          <a:stretch/>
        </p:blipFill>
        <p:spPr>
          <a:xfrm>
            <a:off x="273490" y="3815965"/>
            <a:ext cx="3441242" cy="3040321"/>
          </a:xfrm>
          <a:prstGeom prst="rect">
            <a:avLst/>
          </a:prstGeom>
        </p:spPr>
      </p:pic>
      <p:pic>
        <p:nvPicPr>
          <p:cNvPr id="4" name="Object 3" descr="preencoded.png"/>
          <p:cNvPicPr>
            <a:picLocks noChangeAspect="1"/>
          </p:cNvPicPr>
          <p:nvPr/>
        </p:nvPicPr>
        <p:blipFill>
          <a:blip r:embed="rId5"/>
          <a:srcRect l="-2747" t="-2747" r="-2747" b="-2747"/>
          <a:stretch/>
        </p:blipFill>
        <p:spPr>
          <a:xfrm>
            <a:off x="4237565" y="3885228"/>
            <a:ext cx="3441242" cy="3040321"/>
          </a:xfrm>
          <a:prstGeom prst="rect">
            <a:avLst/>
          </a:prstGeom>
        </p:spPr>
      </p:pic>
      <p:pic>
        <p:nvPicPr>
          <p:cNvPr id="5" name="Object 4" descr="preencoded.png"/>
          <p:cNvPicPr>
            <a:picLocks noChangeAspect="1"/>
          </p:cNvPicPr>
          <p:nvPr/>
        </p:nvPicPr>
        <p:blipFill>
          <a:blip r:embed="rId6"/>
          <a:srcRect l="-2747" t="-2747" r="-2747" b="-2747"/>
          <a:stretch/>
        </p:blipFill>
        <p:spPr>
          <a:xfrm>
            <a:off x="8417995" y="3864390"/>
            <a:ext cx="3333827" cy="2991896"/>
          </a:xfrm>
          <a:prstGeom prst="rect">
            <a:avLst/>
          </a:prstGeom>
        </p:spPr>
      </p:pic>
      <p:pic>
        <p:nvPicPr>
          <p:cNvPr id="6" name="Object 5" descr="preencoded.png"/>
          <p:cNvPicPr>
            <a:picLocks noChangeAspect="1"/>
          </p:cNvPicPr>
          <p:nvPr/>
        </p:nvPicPr>
        <p:blipFill>
          <a:blip r:embed="rId7"/>
          <a:srcRect l="-2747" t="-2747" r="-2747" b="-2747"/>
          <a:stretch/>
        </p:blipFill>
        <p:spPr>
          <a:xfrm>
            <a:off x="4237565" y="776058"/>
            <a:ext cx="3440774" cy="3039907"/>
          </a:xfrm>
          <a:prstGeom prst="rect">
            <a:avLst/>
          </a:prstGeom>
        </p:spPr>
      </p:pic>
      <p:pic>
        <p:nvPicPr>
          <p:cNvPr id="7" name="Object 6" descr="preencoded.png"/>
          <p:cNvPicPr>
            <a:picLocks noChangeAspect="1"/>
          </p:cNvPicPr>
          <p:nvPr/>
        </p:nvPicPr>
        <p:blipFill>
          <a:blip r:embed="rId8"/>
          <a:srcRect l="-2747" t="-2747" r="-2747" b="-2747"/>
          <a:stretch/>
        </p:blipFill>
        <p:spPr>
          <a:xfrm>
            <a:off x="8417995" y="764779"/>
            <a:ext cx="3453540" cy="3051186"/>
          </a:xfrm>
          <a:prstGeom prst="rect">
            <a:avLst/>
          </a:prstGeom>
        </p:spPr>
      </p:pic>
      <p:sp>
        <p:nvSpPr>
          <p:cNvPr id="8" name="Object 7"/>
          <p:cNvSpPr/>
          <p:nvPr/>
        </p:nvSpPr>
        <p:spPr>
          <a:xfrm>
            <a:off x="796747" y="124761"/>
            <a:ext cx="10595401" cy="509906"/>
          </a:xfrm>
          <a:prstGeom prst="rect">
            <a:avLst/>
          </a:prstGeom>
          <a:noFill/>
        </p:spPr>
        <p:txBody>
          <a:bodyPr wrap="square" lIns="0" tIns="0" rIns="0" bIns="0" rtlCol="0" anchor="ctr"/>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Prediction Results (Confusion Matrices)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Conclusions</a:t>
            </a:r>
            <a:endParaRPr lang="en-US" dirty="0"/>
          </a:p>
        </p:txBody>
      </p:sp>
      <p:sp>
        <p:nvSpPr>
          <p:cNvPr id="3" name="Object 2"/>
          <p:cNvSpPr/>
          <p:nvPr/>
        </p:nvSpPr>
        <p:spPr>
          <a:xfrm>
            <a:off x="476131" y="1523619"/>
            <a:ext cx="3618595" cy="2333042"/>
          </a:xfrm>
          <a:prstGeom prst="rect">
            <a:avLst/>
          </a:prstGeom>
          <a:noFill/>
          <a:ln w="25400">
            <a:solidFill>
              <a:srgbClr val="62A8BB"/>
            </a:solidFill>
            <a:prstDash val="solid"/>
            <a:miter lim="800000"/>
          </a:ln>
        </p:spPr>
      </p:sp>
      <p:sp>
        <p:nvSpPr>
          <p:cNvPr id="4" name="Object 3"/>
          <p:cNvSpPr/>
          <p:nvPr/>
        </p:nvSpPr>
        <p:spPr>
          <a:xfrm>
            <a:off x="761811" y="1751343"/>
            <a:ext cx="3044646" cy="522107"/>
          </a:xfrm>
          <a:prstGeom prst="rect">
            <a:avLst/>
          </a:prstGeom>
          <a:noFill/>
        </p:spPr>
        <p:txBody>
          <a:bodyPr wrap="square" lIns="0" tIns="0" rIns="0" bIns="0" rtlCol="0" anchor="t"/>
          <a:lstStyle/>
          <a:p>
            <a:pPr algn="l">
              <a:lnSpc>
                <a:spcPts val="2057"/>
              </a:lnSpc>
              <a:buNone/>
            </a:pPr>
            <a:r>
              <a:rPr lang="en-US" sz="1632" dirty="0">
                <a:solidFill>
                  <a:srgbClr val="FFFFFF"/>
                </a:solidFill>
                <a:latin typeface="Montserrat" pitchFamily="34" charset="0"/>
                <a:ea typeface="Montserrat" pitchFamily="34" charset="-122"/>
                <a:cs typeface="Montserrat" pitchFamily="34" charset="-120"/>
              </a:rPr>
              <a:t>MLP and XGBoost is effective for stroke prediction</a:t>
            </a:r>
            <a:endParaRPr lang="en-US" dirty="0"/>
          </a:p>
        </p:txBody>
      </p:sp>
      <p:sp>
        <p:nvSpPr>
          <p:cNvPr id="5" name="Object 4"/>
          <p:cNvSpPr/>
          <p:nvPr/>
        </p:nvSpPr>
        <p:spPr>
          <a:xfrm>
            <a:off x="761811" y="2390624"/>
            <a:ext cx="3044646" cy="853167"/>
          </a:xfrm>
          <a:prstGeom prst="rect">
            <a:avLst/>
          </a:prstGeom>
          <a:noFill/>
        </p:spPr>
        <p:txBody>
          <a:bodyPr wrap="square" lIns="0" tIns="0" rIns="0" bIns="0" rtlCol="0" anchor="t"/>
          <a:lstStyle/>
          <a:p>
            <a:pPr algn="l">
              <a:lnSpc>
                <a:spcPts val="1680"/>
              </a:lnSpc>
              <a:spcBef>
                <a:spcPts val="905"/>
              </a:spcBef>
              <a:buNone/>
            </a:pPr>
            <a:r>
              <a:rPr lang="en-US" sz="1200" dirty="0">
                <a:solidFill>
                  <a:srgbClr val="FFFFFF">
                    <a:alpha val="90000"/>
                  </a:srgbClr>
                </a:solidFill>
                <a:latin typeface="Montserrat" pitchFamily="34" charset="0"/>
                <a:ea typeface="Montserrat" pitchFamily="34" charset="-122"/>
                <a:cs typeface="Montserrat" pitchFamily="34" charset="-120"/>
              </a:rPr>
              <a:t>The MLP model achieved high accuracy in predicting stroke occurrence, demonstrating its effectiveness for this task.</a:t>
            </a:r>
            <a:endParaRPr lang="en-US" dirty="0"/>
          </a:p>
        </p:txBody>
      </p:sp>
      <p:sp>
        <p:nvSpPr>
          <p:cNvPr id="6" name="Object 5"/>
          <p:cNvSpPr/>
          <p:nvPr/>
        </p:nvSpPr>
        <p:spPr>
          <a:xfrm>
            <a:off x="4285178" y="1523619"/>
            <a:ext cx="3618595" cy="2333042"/>
          </a:xfrm>
          <a:prstGeom prst="rect">
            <a:avLst/>
          </a:prstGeom>
          <a:noFill/>
          <a:ln w="25400">
            <a:solidFill>
              <a:srgbClr val="62A8BB"/>
            </a:solidFill>
            <a:prstDash val="solid"/>
            <a:miter lim="800000"/>
          </a:ln>
        </p:spPr>
      </p:sp>
      <p:sp>
        <p:nvSpPr>
          <p:cNvPr id="7" name="Object 6"/>
          <p:cNvSpPr/>
          <p:nvPr/>
        </p:nvSpPr>
        <p:spPr>
          <a:xfrm>
            <a:off x="4570857" y="1751343"/>
            <a:ext cx="3052687" cy="522107"/>
          </a:xfrm>
          <a:prstGeom prst="rect">
            <a:avLst/>
          </a:prstGeom>
          <a:noFill/>
        </p:spPr>
        <p:txBody>
          <a:bodyPr wrap="square" lIns="0" tIns="0" rIns="0" bIns="0" rtlCol="0" anchor="t"/>
          <a:lstStyle/>
          <a:p>
            <a:pPr algn="l">
              <a:lnSpc>
                <a:spcPts val="2057"/>
              </a:lnSpc>
              <a:buNone/>
            </a:pPr>
            <a:r>
              <a:rPr lang="en-US" sz="1632" dirty="0">
                <a:solidFill>
                  <a:srgbClr val="FFFFFF"/>
                </a:solidFill>
                <a:latin typeface="Montserrat" pitchFamily="34" charset="0"/>
                <a:ea typeface="Montserrat" pitchFamily="34" charset="-122"/>
                <a:cs typeface="Montserrat" pitchFamily="34" charset="-120"/>
              </a:rPr>
              <a:t>Important predictors identified</a:t>
            </a:r>
            <a:endParaRPr lang="en-US" dirty="0"/>
          </a:p>
        </p:txBody>
      </p:sp>
      <p:sp>
        <p:nvSpPr>
          <p:cNvPr id="8" name="Object 7"/>
          <p:cNvSpPr/>
          <p:nvPr/>
        </p:nvSpPr>
        <p:spPr>
          <a:xfrm>
            <a:off x="4570857" y="2390624"/>
            <a:ext cx="3052687" cy="853167"/>
          </a:xfrm>
          <a:prstGeom prst="rect">
            <a:avLst/>
          </a:prstGeom>
          <a:noFill/>
        </p:spPr>
        <p:txBody>
          <a:bodyPr wrap="square" lIns="0" tIns="0" rIns="0" bIns="0" rtlCol="0" anchor="t"/>
          <a:lstStyle/>
          <a:p>
            <a:pPr algn="l">
              <a:lnSpc>
                <a:spcPts val="1680"/>
              </a:lnSpc>
              <a:spcBef>
                <a:spcPts val="905"/>
              </a:spcBef>
              <a:buNone/>
            </a:pPr>
            <a:r>
              <a:rPr lang="en-US" sz="1200" dirty="0">
                <a:solidFill>
                  <a:srgbClr val="FFFFFF">
                    <a:alpha val="90000"/>
                  </a:srgbClr>
                </a:solidFill>
                <a:latin typeface="Montserrat" pitchFamily="34" charset="0"/>
                <a:ea typeface="Montserrat" pitchFamily="34" charset="-122"/>
                <a:cs typeface="Montserrat" pitchFamily="34" charset="-120"/>
              </a:rPr>
              <a:t>Key predictors like age, bmi, hypertension, heart disease, and glucose level were identified as most informative for stroke prediction.</a:t>
            </a:r>
            <a:endParaRPr lang="en-US" dirty="0"/>
          </a:p>
        </p:txBody>
      </p:sp>
      <p:sp>
        <p:nvSpPr>
          <p:cNvPr id="9" name="Object 8"/>
          <p:cNvSpPr/>
          <p:nvPr/>
        </p:nvSpPr>
        <p:spPr>
          <a:xfrm>
            <a:off x="8115492" y="1523619"/>
            <a:ext cx="3618595" cy="2333042"/>
          </a:xfrm>
          <a:prstGeom prst="rect">
            <a:avLst/>
          </a:prstGeom>
          <a:noFill/>
          <a:ln w="25400">
            <a:solidFill>
              <a:srgbClr val="62A8BB"/>
            </a:solidFill>
            <a:prstDash val="solid"/>
            <a:miter lim="800000"/>
          </a:ln>
        </p:spPr>
      </p:sp>
      <p:sp>
        <p:nvSpPr>
          <p:cNvPr id="10" name="Object 9"/>
          <p:cNvSpPr/>
          <p:nvPr/>
        </p:nvSpPr>
        <p:spPr>
          <a:xfrm>
            <a:off x="8379905" y="1751343"/>
            <a:ext cx="3052687" cy="522107"/>
          </a:xfrm>
          <a:prstGeom prst="rect">
            <a:avLst/>
          </a:prstGeom>
          <a:noFill/>
        </p:spPr>
        <p:txBody>
          <a:bodyPr wrap="square" lIns="0" tIns="0" rIns="0" bIns="0" rtlCol="0" anchor="t"/>
          <a:lstStyle/>
          <a:p>
            <a:pPr algn="l">
              <a:lnSpc>
                <a:spcPts val="2057"/>
              </a:lnSpc>
              <a:buNone/>
            </a:pPr>
            <a:r>
              <a:rPr lang="en-US" sz="1632" dirty="0">
                <a:solidFill>
                  <a:srgbClr val="FFFFFF"/>
                </a:solidFill>
                <a:latin typeface="Montserrat" pitchFamily="34" charset="0"/>
                <a:ea typeface="Montserrat" pitchFamily="34" charset="-122"/>
                <a:cs typeface="Montserrat" pitchFamily="34" charset="-120"/>
              </a:rPr>
              <a:t>Model can enable preventive healthcare</a:t>
            </a:r>
            <a:endParaRPr lang="en-US" dirty="0"/>
          </a:p>
        </p:txBody>
      </p:sp>
      <p:sp>
        <p:nvSpPr>
          <p:cNvPr id="11" name="Object 10"/>
          <p:cNvSpPr/>
          <p:nvPr/>
        </p:nvSpPr>
        <p:spPr>
          <a:xfrm>
            <a:off x="8379905" y="2390624"/>
            <a:ext cx="3052687" cy="853167"/>
          </a:xfrm>
          <a:prstGeom prst="rect">
            <a:avLst/>
          </a:prstGeom>
          <a:noFill/>
        </p:spPr>
        <p:txBody>
          <a:bodyPr wrap="square" lIns="0" tIns="0" rIns="0" bIns="0" rtlCol="0" anchor="t"/>
          <a:lstStyle/>
          <a:p>
            <a:pPr algn="l">
              <a:lnSpc>
                <a:spcPts val="1680"/>
              </a:lnSpc>
              <a:spcBef>
                <a:spcPts val="905"/>
              </a:spcBef>
              <a:buNone/>
            </a:pPr>
            <a:r>
              <a:rPr lang="en-US" sz="1200" dirty="0">
                <a:solidFill>
                  <a:srgbClr val="FFFFFF">
                    <a:alpha val="90000"/>
                  </a:srgbClr>
                </a:solidFill>
                <a:latin typeface="Montserrat" pitchFamily="34" charset="0"/>
                <a:ea typeface="Montserrat" pitchFamily="34" charset="-122"/>
                <a:cs typeface="Montserrat" pitchFamily="34" charset="-120"/>
              </a:rPr>
              <a:t>The random forest model can be operationalised to identify patients at high stroke risk and enable preventive healthcare.</a:t>
            </a:r>
            <a:endParaRPr lang="en-US" dirty="0"/>
          </a:p>
        </p:txBody>
      </p:sp>
      <p:sp>
        <p:nvSpPr>
          <p:cNvPr id="12" name="Object 11"/>
          <p:cNvSpPr/>
          <p:nvPr/>
        </p:nvSpPr>
        <p:spPr>
          <a:xfrm>
            <a:off x="476131" y="4047113"/>
            <a:ext cx="3618595" cy="2333042"/>
          </a:xfrm>
          <a:prstGeom prst="rect">
            <a:avLst/>
          </a:prstGeom>
          <a:noFill/>
          <a:ln w="25400">
            <a:solidFill>
              <a:srgbClr val="62A8BB"/>
            </a:solidFill>
            <a:prstDash val="solid"/>
            <a:miter lim="800000"/>
          </a:ln>
        </p:spPr>
      </p:sp>
      <p:sp>
        <p:nvSpPr>
          <p:cNvPr id="13" name="Object 12"/>
          <p:cNvSpPr/>
          <p:nvPr/>
        </p:nvSpPr>
        <p:spPr>
          <a:xfrm>
            <a:off x="761810" y="4274837"/>
            <a:ext cx="3052687" cy="522107"/>
          </a:xfrm>
          <a:prstGeom prst="rect">
            <a:avLst/>
          </a:prstGeom>
          <a:noFill/>
        </p:spPr>
        <p:txBody>
          <a:bodyPr wrap="square" lIns="0" tIns="0" rIns="0" bIns="0" rtlCol="0" anchor="t"/>
          <a:lstStyle/>
          <a:p>
            <a:pPr algn="l">
              <a:lnSpc>
                <a:spcPts val="2057"/>
              </a:lnSpc>
              <a:buNone/>
            </a:pPr>
            <a:r>
              <a:rPr lang="en-US" sz="1632" dirty="0">
                <a:solidFill>
                  <a:srgbClr val="FFFFFF"/>
                </a:solidFill>
                <a:latin typeface="Montserrat" pitchFamily="34" charset="0"/>
                <a:ea typeface="Montserrat" pitchFamily="34" charset="-122"/>
                <a:cs typeface="Montserrat" pitchFamily="34" charset="-120"/>
              </a:rPr>
              <a:t>Smote analysis can improve performance</a:t>
            </a:r>
            <a:endParaRPr lang="en-US" dirty="0"/>
          </a:p>
        </p:txBody>
      </p:sp>
      <p:sp>
        <p:nvSpPr>
          <p:cNvPr id="14" name="Object 13"/>
          <p:cNvSpPr/>
          <p:nvPr/>
        </p:nvSpPr>
        <p:spPr>
          <a:xfrm>
            <a:off x="761810" y="4914118"/>
            <a:ext cx="3052687" cy="639875"/>
          </a:xfrm>
          <a:prstGeom prst="rect">
            <a:avLst/>
          </a:prstGeom>
          <a:noFill/>
        </p:spPr>
        <p:txBody>
          <a:bodyPr wrap="square" lIns="0" tIns="0" rIns="0" bIns="0" rtlCol="0" anchor="t"/>
          <a:lstStyle/>
          <a:p>
            <a:pPr algn="l">
              <a:lnSpc>
                <a:spcPts val="1680"/>
              </a:lnSpc>
              <a:spcBef>
                <a:spcPts val="905"/>
              </a:spcBef>
              <a:buNone/>
            </a:pPr>
            <a:r>
              <a:rPr lang="en-US" sz="1200" dirty="0">
                <a:solidFill>
                  <a:srgbClr val="FFFFFF">
                    <a:alpha val="90000"/>
                  </a:srgbClr>
                </a:solidFill>
                <a:latin typeface="Montserrat" pitchFamily="34" charset="0"/>
                <a:ea typeface="Montserrat" pitchFamily="34" charset="-122"/>
                <a:cs typeface="Montserrat" pitchFamily="34" charset="-120"/>
              </a:rPr>
              <a:t>Smote analysis could further improve model performance and ability to identify at-risk patients.</a:t>
            </a:r>
            <a:endParaRPr lang="en-US" dirty="0"/>
          </a:p>
        </p:txBody>
      </p:sp>
      <p:sp>
        <p:nvSpPr>
          <p:cNvPr id="15" name="Object 14"/>
          <p:cNvSpPr/>
          <p:nvPr/>
        </p:nvSpPr>
        <p:spPr>
          <a:xfrm>
            <a:off x="4285178" y="4047113"/>
            <a:ext cx="3618595" cy="2333042"/>
          </a:xfrm>
          <a:prstGeom prst="rect">
            <a:avLst/>
          </a:prstGeom>
          <a:noFill/>
          <a:ln w="25400">
            <a:solidFill>
              <a:srgbClr val="62A8BB"/>
            </a:solidFill>
            <a:prstDash val="solid"/>
            <a:miter lim="800000"/>
          </a:ln>
        </p:spPr>
      </p:sp>
      <p:sp>
        <p:nvSpPr>
          <p:cNvPr id="16" name="Object 15"/>
          <p:cNvSpPr/>
          <p:nvPr/>
        </p:nvSpPr>
        <p:spPr>
          <a:xfrm>
            <a:off x="4570857" y="4274837"/>
            <a:ext cx="3052687" cy="522107"/>
          </a:xfrm>
          <a:prstGeom prst="rect">
            <a:avLst/>
          </a:prstGeom>
          <a:noFill/>
        </p:spPr>
        <p:txBody>
          <a:bodyPr wrap="square" lIns="0" tIns="0" rIns="0" bIns="0" rtlCol="0" anchor="t"/>
          <a:lstStyle/>
          <a:p>
            <a:pPr algn="l">
              <a:lnSpc>
                <a:spcPts val="2057"/>
              </a:lnSpc>
              <a:buNone/>
            </a:pPr>
            <a:r>
              <a:rPr lang="en-US" sz="1632" dirty="0">
                <a:solidFill>
                  <a:srgbClr val="FFFFFF"/>
                </a:solidFill>
                <a:latin typeface="Montserrat" pitchFamily="34" charset="0"/>
                <a:ea typeface="Montserrat" pitchFamily="34" charset="-122"/>
                <a:cs typeface="Montserrat" pitchFamily="34" charset="-120"/>
              </a:rPr>
              <a:t>Other models can be explored</a:t>
            </a:r>
            <a:endParaRPr lang="en-US" dirty="0"/>
          </a:p>
        </p:txBody>
      </p:sp>
      <p:sp>
        <p:nvSpPr>
          <p:cNvPr id="17" name="Object 16"/>
          <p:cNvSpPr/>
          <p:nvPr/>
        </p:nvSpPr>
        <p:spPr>
          <a:xfrm>
            <a:off x="4570857" y="4914118"/>
            <a:ext cx="3052687" cy="639875"/>
          </a:xfrm>
          <a:prstGeom prst="rect">
            <a:avLst/>
          </a:prstGeom>
          <a:noFill/>
        </p:spPr>
        <p:txBody>
          <a:bodyPr wrap="square" lIns="0" tIns="0" rIns="0" bIns="0" rtlCol="0" anchor="t"/>
          <a:lstStyle/>
          <a:p>
            <a:pPr algn="l">
              <a:lnSpc>
                <a:spcPts val="1680"/>
              </a:lnSpc>
              <a:spcBef>
                <a:spcPts val="905"/>
              </a:spcBef>
              <a:buNone/>
            </a:pPr>
            <a:r>
              <a:rPr lang="en-US" sz="1200" dirty="0">
                <a:solidFill>
                  <a:srgbClr val="FFFFFF">
                    <a:alpha val="90000"/>
                  </a:srgbClr>
                </a:solidFill>
                <a:latin typeface="Montserrat" pitchFamily="34" charset="0"/>
                <a:ea typeface="Montserrat" pitchFamily="34" charset="-122"/>
                <a:cs typeface="Montserrat" pitchFamily="34" charset="-120"/>
              </a:rPr>
              <a:t>Testing other ML models like SVM, stacking classifier could reveal even better approaches for stroke prediction.</a:t>
            </a:r>
            <a:endParaRPr lang="en-US" dirty="0"/>
          </a:p>
        </p:txBody>
      </p:sp>
      <p:sp>
        <p:nvSpPr>
          <p:cNvPr id="18" name="Object 17"/>
          <p:cNvSpPr/>
          <p:nvPr/>
        </p:nvSpPr>
        <p:spPr>
          <a:xfrm>
            <a:off x="8094226" y="4047113"/>
            <a:ext cx="3618595" cy="2333042"/>
          </a:xfrm>
          <a:prstGeom prst="rect">
            <a:avLst/>
          </a:prstGeom>
          <a:noFill/>
          <a:ln w="25400">
            <a:solidFill>
              <a:srgbClr val="62A8BB"/>
            </a:solidFill>
            <a:prstDash val="solid"/>
            <a:miter lim="800000"/>
          </a:ln>
        </p:spPr>
      </p:sp>
      <p:sp>
        <p:nvSpPr>
          <p:cNvPr id="19" name="Object 18"/>
          <p:cNvSpPr/>
          <p:nvPr/>
        </p:nvSpPr>
        <p:spPr>
          <a:xfrm>
            <a:off x="8379905" y="4274837"/>
            <a:ext cx="3052687" cy="261054"/>
          </a:xfrm>
          <a:prstGeom prst="rect">
            <a:avLst/>
          </a:prstGeom>
          <a:noFill/>
        </p:spPr>
        <p:txBody>
          <a:bodyPr wrap="square" lIns="0" tIns="0" rIns="0" bIns="0" rtlCol="0" anchor="t"/>
          <a:lstStyle/>
          <a:p>
            <a:pPr algn="l">
              <a:lnSpc>
                <a:spcPts val="2057"/>
              </a:lnSpc>
              <a:buNone/>
            </a:pPr>
            <a:r>
              <a:rPr lang="en-US" sz="1632" dirty="0">
                <a:solidFill>
                  <a:srgbClr val="FFFFFF"/>
                </a:solidFill>
                <a:latin typeface="Montserrat" pitchFamily="34" charset="0"/>
                <a:ea typeface="Montserrat" pitchFamily="34" charset="-122"/>
                <a:cs typeface="Montserrat" pitchFamily="34" charset="-120"/>
              </a:rPr>
              <a:t>Roc &amp; AUC Score</a:t>
            </a:r>
            <a:endParaRPr lang="en-US" dirty="0"/>
          </a:p>
        </p:txBody>
      </p:sp>
      <p:sp>
        <p:nvSpPr>
          <p:cNvPr id="20" name="Object 19"/>
          <p:cNvSpPr/>
          <p:nvPr/>
        </p:nvSpPr>
        <p:spPr>
          <a:xfrm>
            <a:off x="8379905" y="4653064"/>
            <a:ext cx="3052687" cy="1279751"/>
          </a:xfrm>
          <a:prstGeom prst="rect">
            <a:avLst/>
          </a:prstGeom>
          <a:noFill/>
        </p:spPr>
        <p:txBody>
          <a:bodyPr wrap="square" lIns="0" tIns="0" rIns="0" bIns="0" rtlCol="0" anchor="t"/>
          <a:lstStyle/>
          <a:p>
            <a:pPr algn="l">
              <a:lnSpc>
                <a:spcPts val="1680"/>
              </a:lnSpc>
              <a:spcBef>
                <a:spcPts val="905"/>
              </a:spcBef>
              <a:buNone/>
            </a:pPr>
            <a:r>
              <a:rPr lang="en-US" sz="1200" dirty="0">
                <a:solidFill>
                  <a:srgbClr val="FFFFFF">
                    <a:alpha val="90000"/>
                  </a:srgbClr>
                </a:solidFill>
                <a:latin typeface="Montserrat" pitchFamily="34" charset="0"/>
                <a:ea typeface="Montserrat" pitchFamily="34" charset="-122"/>
                <a:cs typeface="Montserrat" pitchFamily="34" charset="-120"/>
              </a:rPr>
              <a:t>Random Forest demonstrates proficiency in classifying data, particularly with incomplete attributes and large sample sizes. It excels in obtaining a perfect ROC and AUC score of 0.99, along with a Precision of 0.98.</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88940" cy="1237940"/>
          </a:xfrm>
          <a:prstGeom prst="rect">
            <a:avLst/>
          </a:prstGeom>
          <a:solidFill>
            <a:srgbClr val="14558C"/>
          </a:solidFill>
        </p:spPr>
      </p:sp>
      <p:sp>
        <p:nvSpPr>
          <p:cNvPr id="3" name="Object 2"/>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References</a:t>
            </a:r>
            <a:endParaRPr lang="en-US" dirty="0"/>
          </a:p>
        </p:txBody>
      </p:sp>
      <p:sp>
        <p:nvSpPr>
          <p:cNvPr id="4" name="Object 3"/>
          <p:cNvSpPr/>
          <p:nvPr/>
        </p:nvSpPr>
        <p:spPr>
          <a:xfrm>
            <a:off x="0" y="5932592"/>
            <a:ext cx="12188940" cy="923693"/>
          </a:xfrm>
          <a:prstGeom prst="rect">
            <a:avLst/>
          </a:prstGeom>
          <a:solidFill>
            <a:srgbClr val="14558C"/>
          </a:solidFill>
        </p:spPr>
      </p:sp>
      <p:sp>
        <p:nvSpPr>
          <p:cNvPr id="5" name="Object 4"/>
          <p:cNvSpPr/>
          <p:nvPr/>
        </p:nvSpPr>
        <p:spPr>
          <a:xfrm>
            <a:off x="-95226" y="6249516"/>
            <a:ext cx="12379404" cy="287910"/>
          </a:xfrm>
          <a:prstGeom prst="rect">
            <a:avLst/>
          </a:prstGeom>
          <a:noFill/>
        </p:spPr>
        <p:txBody>
          <a:bodyPr wrap="square" lIns="0" tIns="0" rIns="0" bIns="0" rtlCol="0" anchor="ctr"/>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These are the key references and data sources for the presentation on predicting brain stroke.</a:t>
            </a:r>
            <a:endParaRPr lang="en-US" dirty="0"/>
          </a:p>
        </p:txBody>
      </p:sp>
      <p:sp>
        <p:nvSpPr>
          <p:cNvPr id="6" name="Object 5"/>
          <p:cNvSpPr/>
          <p:nvPr/>
        </p:nvSpPr>
        <p:spPr>
          <a:xfrm>
            <a:off x="420317" y="1340309"/>
            <a:ext cx="12300545" cy="199975"/>
          </a:xfrm>
          <a:prstGeom prst="rect">
            <a:avLst/>
          </a:prstGeom>
          <a:noFill/>
        </p:spPr>
        <p:txBody>
          <a:bodyPr wrap="square" lIns="0" tIns="0" rIns="0" bIns="0" rtlCol="0" anchor="t"/>
          <a:lstStyle/>
          <a:p>
            <a:pPr algn="l">
              <a:lnSpc>
                <a:spcPts val="1575"/>
              </a:lnSpc>
              <a:buNone/>
            </a:pPr>
            <a:r>
              <a:rPr lang="en-US" sz="1125" b="1" dirty="0">
                <a:solidFill>
                  <a:srgbClr val="212529"/>
                </a:solidFill>
                <a:latin typeface="Montserrat" pitchFamily="34" charset="0"/>
                <a:ea typeface="Montserrat" pitchFamily="34" charset="-122"/>
                <a:cs typeface="Montserrat" pitchFamily="34" charset="-120"/>
              </a:rPr>
              <a:t>[1] Reference Paper</a:t>
            </a:r>
            <a:r>
              <a:rPr lang="en-US" sz="1125" b="1" dirty="0">
                <a:solidFill>
                  <a:srgbClr val="1155CC"/>
                </a:solidFill>
                <a:latin typeface="Montserrat" pitchFamily="34" charset="0"/>
                <a:ea typeface="Montserrat" pitchFamily="34" charset="-122"/>
                <a:cs typeface="Montserrat" pitchFamily="34" charset="-120"/>
              </a:rPr>
              <a:t>https://ieeexplore.ieee.org/document/9734197</a:t>
            </a:r>
            <a:endParaRPr lang="en-US" dirty="0"/>
          </a:p>
        </p:txBody>
      </p:sp>
      <p:sp>
        <p:nvSpPr>
          <p:cNvPr id="7" name="Object 6"/>
          <p:cNvSpPr/>
          <p:nvPr/>
        </p:nvSpPr>
        <p:spPr>
          <a:xfrm>
            <a:off x="420317" y="1725975"/>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[2] Kaggle Notebook Reference, used in Milestone 2. </a:t>
            </a:r>
            <a:r>
              <a:rPr lang="en-US" sz="1125" b="1" dirty="0">
                <a:solidFill>
                  <a:srgbClr val="1155CC"/>
                </a:solidFill>
                <a:latin typeface="Montserrat" pitchFamily="34" charset="0"/>
                <a:ea typeface="Montserrat" pitchFamily="34" charset="-122"/>
                <a:cs typeface="Montserrat" pitchFamily="34" charset="-120"/>
              </a:rPr>
              <a:t>https://www.kaggle.com/code/alexisbcook/categorical-variables</a:t>
            </a:r>
            <a:endParaRPr lang="en-US" dirty="0"/>
          </a:p>
        </p:txBody>
      </p:sp>
      <p:sp>
        <p:nvSpPr>
          <p:cNvPr id="8" name="Object 7"/>
          <p:cNvSpPr/>
          <p:nvPr/>
        </p:nvSpPr>
        <p:spPr>
          <a:xfrm>
            <a:off x="420317" y="2111641"/>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[3] Kaggle Notebook Reference, Data Cleaning </a:t>
            </a:r>
            <a:r>
              <a:rPr lang="en-US" sz="1125" b="1" dirty="0">
                <a:solidFill>
                  <a:srgbClr val="1155CC"/>
                </a:solidFill>
                <a:latin typeface="Montserrat" pitchFamily="34" charset="0"/>
                <a:ea typeface="Montserrat" pitchFamily="34" charset="-122"/>
                <a:cs typeface="Montserrat" pitchFamily="34" charset="-120"/>
              </a:rPr>
              <a:t>https://www.kaggle.com/code/dansbecker/handling-missing-values</a:t>
            </a:r>
            <a:endParaRPr lang="en-US" dirty="0"/>
          </a:p>
        </p:txBody>
      </p:sp>
      <p:sp>
        <p:nvSpPr>
          <p:cNvPr id="9" name="Object 8"/>
          <p:cNvSpPr/>
          <p:nvPr/>
        </p:nvSpPr>
        <p:spPr>
          <a:xfrm>
            <a:off x="420317" y="2497307"/>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[4] Applying SMOTE.</a:t>
            </a:r>
            <a:r>
              <a:rPr lang="en-US" sz="1125" b="1" dirty="0">
                <a:solidFill>
                  <a:srgbClr val="1155CC"/>
                </a:solidFill>
                <a:latin typeface="Montserrat" pitchFamily="34" charset="0"/>
                <a:ea typeface="Montserrat" pitchFamily="34" charset="-122"/>
                <a:cs typeface="Montserrat" pitchFamily="34" charset="-120"/>
              </a:rPr>
              <a:t>https://imbalanced-learn.org/stable/references/generated/imblearn.over_sampling.SMOTE.html</a:t>
            </a:r>
            <a:endParaRPr lang="en-US" dirty="0"/>
          </a:p>
        </p:txBody>
      </p:sp>
      <p:sp>
        <p:nvSpPr>
          <p:cNvPr id="10" name="Object 9"/>
          <p:cNvSpPr/>
          <p:nvPr/>
        </p:nvSpPr>
        <p:spPr>
          <a:xfrm>
            <a:off x="420317" y="2882973"/>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[5] Permutation Importance </a:t>
            </a:r>
            <a:r>
              <a:rPr lang="en-US" sz="1125" b="1" dirty="0">
                <a:solidFill>
                  <a:srgbClr val="1155CC"/>
                </a:solidFill>
                <a:latin typeface="Montserrat" pitchFamily="34" charset="0"/>
                <a:ea typeface="Montserrat" pitchFamily="34" charset="-122"/>
                <a:cs typeface="Montserrat" pitchFamily="34" charset="-120"/>
              </a:rPr>
              <a:t>https://www.kaggle.com/code/dansbecker/permutation-importance</a:t>
            </a:r>
            <a:endParaRPr lang="en-US" dirty="0"/>
          </a:p>
        </p:txBody>
      </p:sp>
      <p:sp>
        <p:nvSpPr>
          <p:cNvPr id="11" name="Object 10"/>
          <p:cNvSpPr/>
          <p:nvPr/>
        </p:nvSpPr>
        <p:spPr>
          <a:xfrm>
            <a:off x="420317" y="3268639"/>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[6] MLP. </a:t>
            </a:r>
            <a:r>
              <a:rPr lang="en-US" sz="1125" b="1" dirty="0">
                <a:solidFill>
                  <a:srgbClr val="1155CC"/>
                </a:solidFill>
                <a:latin typeface="Montserrat" pitchFamily="34" charset="0"/>
                <a:ea typeface="Montserrat" pitchFamily="34" charset="-122"/>
                <a:cs typeface="Montserrat" pitchFamily="34" charset="-120"/>
              </a:rPr>
              <a:t>https://learnopencv.com/implementing-mlp-tensorflow-keras/</a:t>
            </a:r>
            <a:endParaRPr lang="en-US" dirty="0"/>
          </a:p>
        </p:txBody>
      </p:sp>
      <p:sp>
        <p:nvSpPr>
          <p:cNvPr id="12" name="Object 11"/>
          <p:cNvSpPr/>
          <p:nvPr/>
        </p:nvSpPr>
        <p:spPr>
          <a:xfrm>
            <a:off x="420317" y="3654305"/>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[7] Cross Validation</a:t>
            </a:r>
            <a:r>
              <a:rPr lang="en-US" sz="1125" b="1" dirty="0">
                <a:solidFill>
                  <a:srgbClr val="1155CC"/>
                </a:solidFill>
                <a:latin typeface="Montserrat" pitchFamily="34" charset="0"/>
                <a:ea typeface="Montserrat" pitchFamily="34" charset="-122"/>
                <a:cs typeface="Montserrat" pitchFamily="34" charset="-120"/>
              </a:rPr>
              <a:t>https://www.kaggle.com/code/alexisbcook/cross-validation</a:t>
            </a:r>
            <a:endParaRPr lang="en-US" dirty="0"/>
          </a:p>
        </p:txBody>
      </p:sp>
      <p:sp>
        <p:nvSpPr>
          <p:cNvPr id="13" name="Object 12"/>
          <p:cNvSpPr/>
          <p:nvPr/>
        </p:nvSpPr>
        <p:spPr>
          <a:xfrm>
            <a:off x="420317" y="4039971"/>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[8] KNN</a:t>
            </a:r>
            <a:r>
              <a:rPr lang="en-US" sz="1125" b="1" dirty="0">
                <a:solidFill>
                  <a:srgbClr val="1155CC"/>
                </a:solidFill>
                <a:latin typeface="Montserrat" pitchFamily="34" charset="0"/>
                <a:ea typeface="Montserrat" pitchFamily="34" charset="-122"/>
                <a:cs typeface="Montserrat" pitchFamily="34" charset="-120"/>
              </a:rPr>
              <a:t>https://www.kaggle.com/code/amolbhivarkar/knn-for-classification-using-scikit-learn</a:t>
            </a:r>
            <a:endParaRPr lang="en-US" dirty="0"/>
          </a:p>
        </p:txBody>
      </p:sp>
      <p:sp>
        <p:nvSpPr>
          <p:cNvPr id="14" name="Object 13"/>
          <p:cNvSpPr/>
          <p:nvPr/>
        </p:nvSpPr>
        <p:spPr>
          <a:xfrm>
            <a:off x="420317" y="4425637"/>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[9] XGBoost classifier</a:t>
            </a:r>
            <a:r>
              <a:rPr lang="en-US" sz="1125" b="1" dirty="0">
                <a:solidFill>
                  <a:srgbClr val="1155CC"/>
                </a:solidFill>
                <a:latin typeface="Montserrat" pitchFamily="34" charset="0"/>
                <a:ea typeface="Montserrat" pitchFamily="34" charset="-122"/>
                <a:cs typeface="Montserrat" pitchFamily="34" charset="-120"/>
              </a:rPr>
              <a:t>https://www.kaggle.com/code/alexisbcook/xgboost</a:t>
            </a:r>
            <a:endParaRPr lang="en-US" dirty="0"/>
          </a:p>
        </p:txBody>
      </p:sp>
      <p:sp>
        <p:nvSpPr>
          <p:cNvPr id="15" name="Object 14"/>
          <p:cNvSpPr/>
          <p:nvPr/>
        </p:nvSpPr>
        <p:spPr>
          <a:xfrm>
            <a:off x="420317" y="4811303"/>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[10] Random Forest Classifier</a:t>
            </a:r>
            <a:r>
              <a:rPr lang="en-US" sz="1125" b="1" dirty="0">
                <a:solidFill>
                  <a:srgbClr val="1155CC"/>
                </a:solidFill>
                <a:latin typeface="Montserrat" pitchFamily="34" charset="0"/>
                <a:ea typeface="Montserrat" pitchFamily="34" charset="-122"/>
                <a:cs typeface="Montserrat" pitchFamily="34" charset="-120"/>
              </a:rPr>
              <a:t>https://www.kaggle.com/code/dansbecker/random-forests</a:t>
            </a:r>
            <a:endParaRPr lang="en-US" dirty="0"/>
          </a:p>
        </p:txBody>
      </p:sp>
      <p:sp>
        <p:nvSpPr>
          <p:cNvPr id="16" name="Object 15"/>
          <p:cNvSpPr/>
          <p:nvPr/>
        </p:nvSpPr>
        <p:spPr>
          <a:xfrm>
            <a:off x="420317" y="5196969"/>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[11] Decision Tree</a:t>
            </a:r>
            <a:r>
              <a:rPr lang="en-US" sz="1125" b="1" dirty="0">
                <a:solidFill>
                  <a:srgbClr val="1155CC"/>
                </a:solidFill>
                <a:latin typeface="Montserrat" pitchFamily="34" charset="0"/>
                <a:ea typeface="Montserrat" pitchFamily="34" charset="-122"/>
                <a:cs typeface="Montserrat" pitchFamily="34" charset="-120"/>
              </a:rPr>
              <a:t>https://www.kaggle.com/code/stieranka/decision-trees</a:t>
            </a:r>
            <a:r>
              <a:rPr lang="en-US" sz="1125" b="1" dirty="0">
                <a:solidFill>
                  <a:srgbClr val="212529"/>
                </a:solidFill>
                <a:latin typeface="Montserrat" pitchFamily="34" charset="0"/>
                <a:ea typeface="Montserrat" pitchFamily="34" charset="-122"/>
                <a:cs typeface="Montserrat" pitchFamily="34" charset="-120"/>
              </a:rPr>
              <a:t> </a:t>
            </a:r>
            <a:endParaRPr lang="en-US" dirty="0"/>
          </a:p>
        </p:txBody>
      </p:sp>
      <p:sp>
        <p:nvSpPr>
          <p:cNvPr id="17" name="Object 16"/>
          <p:cNvSpPr/>
          <p:nvPr/>
        </p:nvSpPr>
        <p:spPr>
          <a:xfrm>
            <a:off x="420317" y="5582635"/>
            <a:ext cx="12300545" cy="199975"/>
          </a:xfrm>
          <a:prstGeom prst="rect">
            <a:avLst/>
          </a:prstGeom>
          <a:noFill/>
        </p:spPr>
        <p:txBody>
          <a:bodyPr wrap="square" lIns="0" tIns="0" rIns="0" bIns="0" rtlCol="0" anchor="t"/>
          <a:lstStyle/>
          <a:p>
            <a:pPr algn="l">
              <a:lnSpc>
                <a:spcPts val="1575"/>
              </a:lnSpc>
              <a:spcBef>
                <a:spcPts val="1433"/>
              </a:spcBef>
              <a:buNone/>
            </a:pPr>
            <a:r>
              <a:rPr lang="en-US" sz="1125" b="1" dirty="0">
                <a:solidFill>
                  <a:srgbClr val="212529"/>
                </a:solidFill>
                <a:latin typeface="Montserrat" pitchFamily="34" charset="0"/>
                <a:ea typeface="Montserrat" pitchFamily="34" charset="-122"/>
                <a:cs typeface="Montserrat" pitchFamily="34" charset="-120"/>
              </a:rPr>
              <a:t>[12] Logistic Regression</a:t>
            </a:r>
            <a:r>
              <a:rPr lang="en-US" sz="1125" b="1" dirty="0">
                <a:solidFill>
                  <a:srgbClr val="1155CC"/>
                </a:solidFill>
                <a:latin typeface="Montserrat" pitchFamily="34" charset="0"/>
                <a:ea typeface="Montserrat" pitchFamily="34" charset="-122"/>
                <a:cs typeface="Montserrat" pitchFamily="34" charset="-120"/>
              </a:rPr>
              <a:t>https://scikit-learn.org/stable/modules/generated/sklearn.linear_model.LogisticRegression.html</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95226"/>
            <a:ext cx="11998500" cy="6665833"/>
          </a:xfrm>
          <a:prstGeom prst="rect">
            <a:avLst/>
          </a:prstGeom>
          <a:solidFill>
            <a:srgbClr val="62A8BB"/>
          </a:solidFill>
        </p:spPr>
      </p:sp>
      <p:pic>
        <p:nvPicPr>
          <p:cNvPr id="3" name="Object 2" descr="preencoded.png"/>
          <p:cNvPicPr>
            <a:picLocks noChangeAspect="1"/>
          </p:cNvPicPr>
          <p:nvPr/>
        </p:nvPicPr>
        <p:blipFill>
          <a:blip r:embed="rId3"/>
          <a:srcRect t="13439" b="13439"/>
          <a:stretch/>
        </p:blipFill>
        <p:spPr>
          <a:xfrm>
            <a:off x="95226" y="95226"/>
            <a:ext cx="11998500" cy="6665833"/>
          </a:xfrm>
          <a:prstGeom prst="rect">
            <a:avLst/>
          </a:prstGeom>
        </p:spPr>
      </p:pic>
      <p:sp>
        <p:nvSpPr>
          <p:cNvPr id="4" name="Object 3"/>
          <p:cNvSpPr/>
          <p:nvPr/>
        </p:nvSpPr>
        <p:spPr>
          <a:xfrm>
            <a:off x="7946354" y="4274912"/>
            <a:ext cx="3749025" cy="2294654"/>
          </a:xfrm>
          <a:prstGeom prst="rect">
            <a:avLst/>
          </a:prstGeom>
          <a:noFill/>
        </p:spPr>
        <p:txBody>
          <a:bodyPr wrap="square" lIns="0" tIns="0" rIns="0" bIns="0" rtlCol="0" anchor="t"/>
          <a:lstStyle/>
          <a:p>
            <a:pPr algn="r">
              <a:lnSpc>
                <a:spcPts val="9037"/>
              </a:lnSpc>
              <a:buNone/>
            </a:pPr>
            <a:r>
              <a:rPr lang="en-US" sz="8606" dirty="0">
                <a:solidFill>
                  <a:srgbClr val="FFFFFF"/>
                </a:solidFill>
                <a:latin typeface="Montserrat" pitchFamily="34" charset="0"/>
                <a:ea typeface="Montserrat" pitchFamily="34" charset="-122"/>
                <a:cs typeface="Montserrat" pitchFamily="34" charset="-120"/>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2362295" y="362827"/>
            <a:ext cx="979573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Agenda</a:t>
            </a:r>
            <a:endParaRPr lang="en-US" dirty="0"/>
          </a:p>
        </p:txBody>
      </p:sp>
      <p:sp>
        <p:nvSpPr>
          <p:cNvPr id="3" name="Object 2"/>
          <p:cNvSpPr/>
          <p:nvPr/>
        </p:nvSpPr>
        <p:spPr>
          <a:xfrm>
            <a:off x="0" y="0"/>
            <a:ext cx="2340947" cy="6865808"/>
          </a:xfrm>
          <a:prstGeom prst="rect">
            <a:avLst/>
          </a:prstGeom>
          <a:solidFill>
            <a:srgbClr val="000000"/>
          </a:solidFill>
        </p:spPr>
      </p:sp>
      <p:sp>
        <p:nvSpPr>
          <p:cNvPr id="4" name="Object 3"/>
          <p:cNvSpPr/>
          <p:nvPr/>
        </p:nvSpPr>
        <p:spPr>
          <a:xfrm>
            <a:off x="238209" y="2716550"/>
            <a:ext cx="1864529" cy="2559948"/>
          </a:xfrm>
          <a:prstGeom prst="rect">
            <a:avLst/>
          </a:prstGeom>
          <a:noFill/>
        </p:spPr>
        <p:txBody>
          <a:bodyPr wrap="square" lIns="0" tIns="0" rIns="0" bIns="0" rtlCol="0" anchor="t"/>
          <a:lstStyle/>
          <a:p>
            <a:pPr algn="ctr">
              <a:lnSpc>
                <a:spcPts val="2016"/>
              </a:lnSpc>
              <a:spcBef>
                <a:spcPts val="1711"/>
              </a:spcBef>
              <a:buNone/>
            </a:pPr>
            <a:r>
              <a:rPr lang="en-US" sz="1440" dirty="0">
                <a:solidFill>
                  <a:srgbClr val="FFFFFF">
                    <a:alpha val="90000"/>
                  </a:srgbClr>
                </a:solidFill>
                <a:latin typeface="Montserrat" pitchFamily="34" charset="0"/>
                <a:ea typeface="Montserrat" pitchFamily="34" charset="-122"/>
                <a:cs typeface="Montserrat" pitchFamily="34" charset="-120"/>
              </a:rPr>
              <a:t>"</a:t>
            </a:r>
            <a:r>
              <a:rPr lang="en-US" sz="1440" b="1" dirty="0">
                <a:solidFill>
                  <a:srgbClr val="E66922"/>
                </a:solidFill>
                <a:latin typeface="Montserrat" pitchFamily="34" charset="0"/>
                <a:ea typeface="Montserrat" pitchFamily="34" charset="-122"/>
                <a:cs typeface="Montserrat" pitchFamily="34" charset="-120"/>
              </a:rPr>
              <a:t>A stroke, sometimes called a brain attack, occurs when something blocks blood supply to part of the brain or when a blood vessel in the brain bursts.</a:t>
            </a:r>
            <a:r>
              <a:rPr lang="en-US" sz="1440" dirty="0">
                <a:solidFill>
                  <a:srgbClr val="FFFFFF">
                    <a:alpha val="90000"/>
                  </a:srgbClr>
                </a:solidFill>
                <a:latin typeface="Montserrat" pitchFamily="34" charset="0"/>
                <a:ea typeface="Montserrat" pitchFamily="34" charset="-122"/>
                <a:cs typeface="Montserrat" pitchFamily="34" charset="-120"/>
              </a:rPr>
              <a:t>"</a:t>
            </a:r>
            <a:endParaRPr lang="en-US" dirty="0"/>
          </a:p>
        </p:txBody>
      </p:sp>
      <p:pic>
        <p:nvPicPr>
          <p:cNvPr id="5" name="Object 4" descr="preencoded.png"/>
          <p:cNvPicPr>
            <a:picLocks noChangeAspect="1"/>
          </p:cNvPicPr>
          <p:nvPr/>
        </p:nvPicPr>
        <p:blipFill>
          <a:blip r:embed="rId3"/>
          <a:srcRect/>
          <a:stretch/>
        </p:blipFill>
        <p:spPr>
          <a:xfrm>
            <a:off x="535173" y="1647413"/>
            <a:ext cx="1270649" cy="847513"/>
          </a:xfrm>
          <a:prstGeom prst="rect">
            <a:avLst/>
          </a:prstGeom>
        </p:spPr>
      </p:pic>
      <p:sp>
        <p:nvSpPr>
          <p:cNvPr id="6" name="Object 5"/>
          <p:cNvSpPr/>
          <p:nvPr/>
        </p:nvSpPr>
        <p:spPr>
          <a:xfrm>
            <a:off x="3283686" y="1879229"/>
            <a:ext cx="4164583" cy="3501199"/>
          </a:xfrm>
          <a:prstGeom prst="rect">
            <a:avLst/>
          </a:prstGeom>
          <a:noFill/>
        </p:spPr>
        <p:txBody>
          <a:bodyPr wrap="square" lIns="0" tIns="0" rIns="0" bIns="0" rtlCol="0" anchor="t"/>
          <a:lstStyle/>
          <a:p>
            <a:pPr marL="242900" indent="-242900" algn="l">
              <a:lnSpc>
                <a:spcPts val="2585"/>
              </a:lnSpc>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Introducrion</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Motivation</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Problem Statement</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Approach</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Data Overview</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Classifiers </a:t>
            </a:r>
            <a:endParaRPr lang="en-US" dirty="0"/>
          </a:p>
        </p:txBody>
      </p:sp>
      <p:sp>
        <p:nvSpPr>
          <p:cNvPr id="7" name="Object 6"/>
          <p:cNvSpPr/>
          <p:nvPr/>
        </p:nvSpPr>
        <p:spPr>
          <a:xfrm>
            <a:off x="7450641" y="1879229"/>
            <a:ext cx="4164583" cy="4135792"/>
          </a:xfrm>
          <a:prstGeom prst="rect">
            <a:avLst/>
          </a:prstGeom>
          <a:noFill/>
        </p:spPr>
        <p:txBody>
          <a:bodyPr wrap="square" lIns="0" tIns="0" rIns="0" bIns="0" rtlCol="0" anchor="t"/>
          <a:lstStyle/>
          <a:p>
            <a:pPr marL="242900" indent="-242900" algn="l">
              <a:lnSpc>
                <a:spcPts val="2585"/>
              </a:lnSpc>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Model Training Process</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Feature Impacts</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Model Evaluations</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Key Findings</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Model Prediction Result</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Conclusion</a:t>
            </a:r>
          </a:p>
          <a:p>
            <a:pPr marL="242900" indent="-242900" algn="l">
              <a:lnSpc>
                <a:spcPts val="2585"/>
              </a:lnSpc>
              <a:spcBef>
                <a:spcPts val="2365"/>
              </a:spcBef>
              <a:buSzPct val="100000"/>
              <a:buFont typeface="+mj-lt"/>
              <a:buAutoNum type="arabicPeriod"/>
            </a:pPr>
            <a:r>
              <a:rPr lang="en-US" sz="2052" dirty="0">
                <a:solidFill>
                  <a:srgbClr val="2A2921"/>
                </a:solidFill>
                <a:latin typeface="Montserrat" pitchFamily="34" charset="0"/>
                <a:ea typeface="Montserrat" pitchFamily="34" charset="-122"/>
                <a:cs typeface="Montserrat" pitchFamily="34" charset="-120"/>
              </a:rPr>
              <a:t>Reference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l="-1644" t="-18640" r="-1644" b="-18640"/>
          <a:stretch/>
        </p:blipFill>
        <p:spPr>
          <a:xfrm>
            <a:off x="5491404" y="476131"/>
            <a:ext cx="6230940" cy="5913546"/>
          </a:xfrm>
          <a:prstGeom prst="rect">
            <a:avLst/>
          </a:prstGeom>
        </p:spPr>
      </p:pic>
      <p:sp>
        <p:nvSpPr>
          <p:cNvPr id="3" name="Object 2"/>
          <p:cNvSpPr/>
          <p:nvPr/>
        </p:nvSpPr>
        <p:spPr>
          <a:xfrm>
            <a:off x="278868" y="1974455"/>
            <a:ext cx="4933669" cy="637420"/>
          </a:xfrm>
          <a:prstGeom prst="rect">
            <a:avLst/>
          </a:prstGeom>
          <a:noFill/>
        </p:spPr>
        <p:txBody>
          <a:bodyPr wrap="square" lIns="0" tIns="0" rIns="0" bIns="0" rtlCol="0" anchor="t"/>
          <a:lstStyle/>
          <a:p>
            <a:pPr algn="ctr">
              <a:lnSpc>
                <a:spcPts val="5021"/>
              </a:lnSpc>
              <a:buNone/>
            </a:pPr>
            <a:r>
              <a:rPr lang="en-US" sz="4781" b="1" dirty="0">
                <a:solidFill>
                  <a:srgbClr val="14558C"/>
                </a:solidFill>
                <a:latin typeface="Montserrat" pitchFamily="34" charset="0"/>
                <a:ea typeface="Montserrat" pitchFamily="34" charset="-122"/>
                <a:cs typeface="Montserrat" pitchFamily="34" charset="-120"/>
              </a:rPr>
              <a:t>Introduction</a:t>
            </a:r>
            <a:endParaRPr lang="en-US" dirty="0"/>
          </a:p>
        </p:txBody>
      </p:sp>
      <p:sp>
        <p:nvSpPr>
          <p:cNvPr id="4" name="Object 3"/>
          <p:cNvSpPr/>
          <p:nvPr/>
        </p:nvSpPr>
        <p:spPr>
          <a:xfrm>
            <a:off x="278868" y="2677939"/>
            <a:ext cx="4933669" cy="509906"/>
          </a:xfrm>
          <a:prstGeom prst="rect">
            <a:avLst/>
          </a:prstGeom>
          <a:noFill/>
        </p:spPr>
        <p:txBody>
          <a:bodyPr wrap="square" lIns="0" tIns="0" rIns="0" bIns="0" rtlCol="0" anchor="t"/>
          <a:lstStyle/>
          <a:p>
            <a:pPr algn="ctr">
              <a:lnSpc>
                <a:spcPts val="4016"/>
              </a:lnSpc>
              <a:spcBef>
                <a:spcPts val="510"/>
              </a:spcBef>
              <a:buNone/>
            </a:pPr>
            <a:r>
              <a:rPr lang="en-US" sz="3188" dirty="0">
                <a:solidFill>
                  <a:srgbClr val="F0B356"/>
                </a:solidFill>
                <a:latin typeface="Montserrat" pitchFamily="34" charset="0"/>
                <a:ea typeface="Montserrat" pitchFamily="34" charset="-122"/>
                <a:cs typeface="Montserrat" pitchFamily="34" charset="-120"/>
              </a:rPr>
              <a:t>What is Brain Stroke ?</a:t>
            </a:r>
            <a:endParaRPr lang="en-US" dirty="0"/>
          </a:p>
        </p:txBody>
      </p:sp>
      <p:sp>
        <p:nvSpPr>
          <p:cNvPr id="5" name="Object 4"/>
          <p:cNvSpPr/>
          <p:nvPr/>
        </p:nvSpPr>
        <p:spPr>
          <a:xfrm>
            <a:off x="278868" y="3296165"/>
            <a:ext cx="4933669" cy="1535969"/>
          </a:xfrm>
          <a:prstGeom prst="rect">
            <a:avLst/>
          </a:prstGeom>
          <a:noFill/>
        </p:spPr>
        <p:txBody>
          <a:bodyPr wrap="square" lIns="0" tIns="0" rIns="0" bIns="0" rtlCol="0" anchor="t"/>
          <a:lstStyle/>
          <a:p>
            <a:pPr algn="ctr">
              <a:lnSpc>
                <a:spcPts val="2016"/>
              </a:lnSpc>
              <a:spcBef>
                <a:spcPts val="836"/>
              </a:spcBef>
              <a:buNone/>
            </a:pPr>
            <a:r>
              <a:rPr lang="en-US" sz="1440" dirty="0">
                <a:solidFill>
                  <a:srgbClr val="FFFFFF">
                    <a:alpha val="90000"/>
                  </a:srgbClr>
                </a:solidFill>
                <a:latin typeface="Montserrat" pitchFamily="34" charset="0"/>
                <a:ea typeface="Montserrat" pitchFamily="34" charset="-122"/>
                <a:cs typeface="Montserrat" pitchFamily="34" charset="-120"/>
              </a:rPr>
              <a:t>A brain stroke occurs when the blood supply to part of the brain is interrupted or severely reduced, depriving brain tissue of oxygen and nutrients. This can cause brain cells to die. A stroke is a medical emergency and can cause permanent damage, complications, and death.</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829997" cy="5913546"/>
          </a:xfrm>
          <a:prstGeom prst="rect">
            <a:avLst/>
          </a:prstGeom>
          <a:solidFill>
            <a:srgbClr val="62A8BB"/>
          </a:solidFill>
        </p:spPr>
      </p:sp>
      <p:pic>
        <p:nvPicPr>
          <p:cNvPr id="3" name="Object 2" descr="preencoded.png"/>
          <p:cNvPicPr>
            <a:picLocks noChangeAspect="1"/>
          </p:cNvPicPr>
          <p:nvPr/>
        </p:nvPicPr>
        <p:blipFill>
          <a:blip r:embed="rId3"/>
          <a:srcRect l="28853" t="1022" r="28853" b="1022"/>
          <a:stretch/>
        </p:blipFill>
        <p:spPr>
          <a:xfrm>
            <a:off x="476131" y="476131"/>
            <a:ext cx="3829997" cy="5913546"/>
          </a:xfrm>
          <a:prstGeom prst="rect">
            <a:avLst/>
          </a:prstGeom>
        </p:spPr>
      </p:pic>
      <p:sp>
        <p:nvSpPr>
          <p:cNvPr id="4" name="Object 3"/>
          <p:cNvSpPr/>
          <p:nvPr/>
        </p:nvSpPr>
        <p:spPr>
          <a:xfrm>
            <a:off x="4518959" y="2307747"/>
            <a:ext cx="7447640" cy="637420"/>
          </a:xfrm>
          <a:prstGeom prst="rect">
            <a:avLst/>
          </a:prstGeom>
          <a:noFill/>
        </p:spPr>
        <p:txBody>
          <a:bodyPr wrap="square" lIns="0" tIns="0" rIns="0" bIns="0" rtlCol="0" anchor="t"/>
          <a:lstStyle/>
          <a:p>
            <a:pPr algn="ctr">
              <a:lnSpc>
                <a:spcPts val="5021"/>
              </a:lnSpc>
              <a:buNone/>
            </a:pPr>
            <a:r>
              <a:rPr lang="en-US" sz="4781" b="1" dirty="0">
                <a:solidFill>
                  <a:srgbClr val="62A8BB"/>
                </a:solidFill>
                <a:latin typeface="Montserrat" pitchFamily="34" charset="0"/>
                <a:ea typeface="Montserrat" pitchFamily="34" charset="-122"/>
                <a:cs typeface="Montserrat" pitchFamily="34" charset="-120"/>
              </a:rPr>
              <a:t>Motivations</a:t>
            </a:r>
            <a:endParaRPr lang="en-US" dirty="0"/>
          </a:p>
        </p:txBody>
      </p:sp>
      <p:sp>
        <p:nvSpPr>
          <p:cNvPr id="5" name="Object 4"/>
          <p:cNvSpPr/>
          <p:nvPr/>
        </p:nvSpPr>
        <p:spPr>
          <a:xfrm>
            <a:off x="4518959" y="3060555"/>
            <a:ext cx="7447640" cy="1439552"/>
          </a:xfrm>
          <a:prstGeom prst="rect">
            <a:avLst/>
          </a:prstGeom>
          <a:noFill/>
        </p:spPr>
        <p:txBody>
          <a:bodyPr wrap="square" lIns="0" tIns="0" rIns="0" bIns="0" rtlCol="0" anchor="t"/>
          <a:lstStyle/>
          <a:p>
            <a:pPr algn="ctr">
              <a:lnSpc>
                <a:spcPts val="2268"/>
              </a:lnSpc>
              <a:spcBef>
                <a:spcPts val="891"/>
              </a:spcBef>
              <a:buNone/>
            </a:pPr>
            <a:r>
              <a:rPr lang="en-US" sz="1800" dirty="0">
                <a:solidFill>
                  <a:srgbClr val="2A2921"/>
                </a:solidFill>
                <a:latin typeface="Montserrat" pitchFamily="34" charset="0"/>
                <a:ea typeface="Montserrat" pitchFamily="34" charset="-122"/>
                <a:cs typeface="Montserrat" pitchFamily="34" charset="-120"/>
              </a:rPr>
              <a:t>Brain stroke prediction is an important area of medical research. Accurate models can help doctors identify patients at risk of stroke and provide preventive care. This overview introduces key concepts in stroke prediction and the need for precise algorithms.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88952" cy="1237940"/>
          </a:xfrm>
          <a:prstGeom prst="rect">
            <a:avLst/>
          </a:prstGeom>
          <a:solidFill>
            <a:srgbClr val="000000"/>
          </a:solidFill>
        </p:spPr>
      </p:sp>
      <p:sp>
        <p:nvSpPr>
          <p:cNvPr id="3" name="Object 2"/>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Problem Statement</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3106" y="2522154"/>
            <a:ext cx="714196" cy="609448"/>
          </a:xfrm>
          <a:prstGeom prst="rect">
            <a:avLst/>
          </a:prstGeom>
        </p:spPr>
      </p:pic>
      <p:sp>
        <p:nvSpPr>
          <p:cNvPr id="5" name="Object 4"/>
          <p:cNvSpPr/>
          <p:nvPr/>
        </p:nvSpPr>
        <p:spPr>
          <a:xfrm>
            <a:off x="325674" y="3629308"/>
            <a:ext cx="3729058"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Quantifying factors that predict stroke occurrence</a:t>
            </a:r>
            <a:endParaRPr lang="en-US" dirty="0"/>
          </a:p>
        </p:txBody>
      </p:sp>
      <p:sp>
        <p:nvSpPr>
          <p:cNvPr id="6" name="Object 5"/>
          <p:cNvSpPr/>
          <p:nvPr/>
        </p:nvSpPr>
        <p:spPr>
          <a:xfrm>
            <a:off x="325674" y="4176040"/>
            <a:ext cx="3729058"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Identifying the key factors from patient data that are most predictive of stroke occurrence</a:t>
            </a:r>
            <a:endParaRPr lang="en-US"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6" y="2432880"/>
            <a:ext cx="1028443" cy="790377"/>
          </a:xfrm>
          <a:prstGeom prst="rect">
            <a:avLst/>
          </a:prstGeom>
        </p:spPr>
      </p:pic>
      <p:sp>
        <p:nvSpPr>
          <p:cNvPr id="8" name="Object 7"/>
          <p:cNvSpPr/>
          <p:nvPr/>
        </p:nvSpPr>
        <p:spPr>
          <a:xfrm>
            <a:off x="4381833" y="3629308"/>
            <a:ext cx="3425286"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Developing a statistical model for prediction</a:t>
            </a:r>
            <a:endParaRPr lang="en-US" dirty="0"/>
          </a:p>
        </p:txBody>
      </p:sp>
      <p:sp>
        <p:nvSpPr>
          <p:cNvPr id="9" name="Object 8"/>
          <p:cNvSpPr/>
          <p:nvPr/>
        </p:nvSpPr>
        <p:spPr>
          <a:xfrm>
            <a:off x="4381833" y="4176040"/>
            <a:ext cx="3425286"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Leveraging patient datasets to build a statistical model that can predict stroke likelihood</a:t>
            </a:r>
            <a:endParaRPr lang="en-US"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9329" y="2421725"/>
            <a:ext cx="752287" cy="818945"/>
          </a:xfrm>
          <a:prstGeom prst="rect">
            <a:avLst/>
          </a:prstGeom>
        </p:spPr>
      </p:pic>
      <p:sp>
        <p:nvSpPr>
          <p:cNvPr id="11" name="Object 10"/>
          <p:cNvSpPr/>
          <p:nvPr/>
        </p:nvSpPr>
        <p:spPr>
          <a:xfrm>
            <a:off x="8354193" y="3629308"/>
            <a:ext cx="3289113"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Validating model accuracy</a:t>
            </a:r>
            <a:endParaRPr lang="en-US" dirty="0"/>
          </a:p>
        </p:txBody>
      </p:sp>
      <p:sp>
        <p:nvSpPr>
          <p:cNvPr id="12" name="Object 11"/>
          <p:cNvSpPr/>
          <p:nvPr/>
        </p:nvSpPr>
        <p:spPr>
          <a:xfrm>
            <a:off x="8354193" y="3945638"/>
            <a:ext cx="3289113"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Evaluating model performance on new datasets to ensure accurate stroke predictions</a:t>
            </a:r>
            <a:endParaRPr lang="en-US" dirty="0"/>
          </a:p>
        </p:txBody>
      </p:sp>
      <p:sp>
        <p:nvSpPr>
          <p:cNvPr id="13" name="Object 12"/>
          <p:cNvSpPr/>
          <p:nvPr/>
        </p:nvSpPr>
        <p:spPr>
          <a:xfrm>
            <a:off x="0" y="5637390"/>
            <a:ext cx="12188952" cy="1218895"/>
          </a:xfrm>
          <a:prstGeom prst="rect">
            <a:avLst/>
          </a:prstGeom>
          <a:solidFill>
            <a:srgbClr val="000000"/>
          </a:solidFill>
        </p:spPr>
      </p:sp>
      <p:sp>
        <p:nvSpPr>
          <p:cNvPr id="14" name="Object 13"/>
          <p:cNvSpPr/>
          <p:nvPr/>
        </p:nvSpPr>
        <p:spPr>
          <a:xfrm>
            <a:off x="483645" y="5954315"/>
            <a:ext cx="11221662"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identifying the top factors for stroke prediction and developing an accurate statistical model, we can enable better prevention and care for patients at high stroke risk.</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Approach</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2316" y="2255899"/>
            <a:ext cx="942739" cy="914171"/>
          </a:xfrm>
          <a:prstGeom prst="rect">
            <a:avLst/>
          </a:prstGeom>
        </p:spPr>
      </p:pic>
      <p:sp>
        <p:nvSpPr>
          <p:cNvPr id="4" name="Object 3"/>
          <p:cNvSpPr/>
          <p:nvPr/>
        </p:nvSpPr>
        <p:spPr>
          <a:xfrm>
            <a:off x="382333" y="3519322"/>
            <a:ext cx="2639670"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Data collection and preprocessing</a:t>
            </a:r>
            <a:endParaRPr lang="en-US" dirty="0"/>
          </a:p>
        </p:txBody>
      </p:sp>
      <p:sp>
        <p:nvSpPr>
          <p:cNvPr id="5" name="Object 4"/>
          <p:cNvSpPr/>
          <p:nvPr/>
        </p:nvSpPr>
        <p:spPr>
          <a:xfrm>
            <a:off x="382333" y="4066054"/>
            <a:ext cx="2639670"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Gathering the dataset and cleaning it by handling missing values and imputing them</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5600" y="2400968"/>
            <a:ext cx="676106" cy="638015"/>
          </a:xfrm>
          <a:prstGeom prst="rect">
            <a:avLst/>
          </a:prstGeom>
        </p:spPr>
      </p:pic>
      <p:sp>
        <p:nvSpPr>
          <p:cNvPr id="7" name="Object 6"/>
          <p:cNvSpPr/>
          <p:nvPr/>
        </p:nvSpPr>
        <p:spPr>
          <a:xfrm>
            <a:off x="3357675" y="3519322"/>
            <a:ext cx="2545396" cy="23040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Exploratory data analysis</a:t>
            </a:r>
            <a:endParaRPr lang="en-US" dirty="0"/>
          </a:p>
        </p:txBody>
      </p:sp>
      <p:sp>
        <p:nvSpPr>
          <p:cNvPr id="8" name="Object 7"/>
          <p:cNvSpPr/>
          <p:nvPr/>
        </p:nvSpPr>
        <p:spPr>
          <a:xfrm>
            <a:off x="3357675" y="3835651"/>
            <a:ext cx="2545396"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Analyzing dataset using visualizations to find insights and correlations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3792" y="2289373"/>
            <a:ext cx="666583" cy="847513"/>
          </a:xfrm>
          <a:prstGeom prst="rect">
            <a:avLst/>
          </a:prstGeom>
        </p:spPr>
      </p:pic>
      <p:sp>
        <p:nvSpPr>
          <p:cNvPr id="10" name="Object 9"/>
          <p:cNvSpPr/>
          <p:nvPr/>
        </p:nvSpPr>
        <p:spPr>
          <a:xfrm>
            <a:off x="6249219" y="3519322"/>
            <a:ext cx="2618720" cy="69120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Model development with machine learning algorithms</a:t>
            </a:r>
            <a:endParaRPr lang="en-US" dirty="0"/>
          </a:p>
        </p:txBody>
      </p:sp>
      <p:sp>
        <p:nvSpPr>
          <p:cNvPr id="11" name="Object 10"/>
          <p:cNvSpPr/>
          <p:nvPr/>
        </p:nvSpPr>
        <p:spPr>
          <a:xfrm>
            <a:off x="6249219" y="4296457"/>
            <a:ext cx="2618720" cy="426584"/>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Neural Network such as MLP  &amp; other traditional classifier</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18093" y="2412123"/>
            <a:ext cx="952262" cy="590402"/>
          </a:xfrm>
          <a:prstGeom prst="rect">
            <a:avLst/>
          </a:prstGeom>
        </p:spPr>
      </p:pic>
      <p:sp>
        <p:nvSpPr>
          <p:cNvPr id="13" name="Object 12"/>
          <p:cNvSpPr/>
          <p:nvPr/>
        </p:nvSpPr>
        <p:spPr>
          <a:xfrm>
            <a:off x="9177424" y="3519322"/>
            <a:ext cx="2618720"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Model evaluation and optimization</a:t>
            </a:r>
            <a:endParaRPr lang="en-US" dirty="0"/>
          </a:p>
        </p:txBody>
      </p:sp>
      <p:sp>
        <p:nvSpPr>
          <p:cNvPr id="14" name="Object 13"/>
          <p:cNvSpPr/>
          <p:nvPr/>
        </p:nvSpPr>
        <p:spPr>
          <a:xfrm>
            <a:off x="9177424" y="4066054"/>
            <a:ext cx="2618720"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Evaluating models on test data and tuning hyperparameters for improved performance</a:t>
            </a:r>
            <a:endParaRPr lang="en-US" dirty="0"/>
          </a:p>
        </p:txBody>
      </p:sp>
      <p:sp>
        <p:nvSpPr>
          <p:cNvPr id="15" name="Object 14"/>
          <p:cNvSpPr/>
          <p:nvPr/>
        </p:nvSpPr>
        <p:spPr>
          <a:xfrm>
            <a:off x="0" y="5637390"/>
            <a:ext cx="12188952" cy="1218895"/>
          </a:xfrm>
          <a:prstGeom prst="rect">
            <a:avLst/>
          </a:prstGeom>
          <a:solidFill>
            <a:srgbClr val="E66922"/>
          </a:solidFill>
        </p:spPr>
      </p:sp>
      <p:sp>
        <p:nvSpPr>
          <p:cNvPr id="16" name="Object 15"/>
          <p:cNvSpPr/>
          <p:nvPr/>
        </p:nvSpPr>
        <p:spPr>
          <a:xfrm>
            <a:off x="2508957" y="5954315"/>
            <a:ext cx="7171038"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Systematic process to develop a predictive model for brain stroke using machine learning on healthcare data</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88952" cy="1237940"/>
          </a:xfrm>
          <a:prstGeom prst="rect">
            <a:avLst/>
          </a:prstGeom>
          <a:solidFill>
            <a:srgbClr val="000000"/>
          </a:solidFill>
        </p:spPr>
      </p:sp>
      <p:sp>
        <p:nvSpPr>
          <p:cNvPr id="3" name="Object 2"/>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Overview</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6" y="2181572"/>
            <a:ext cx="11255735" cy="3751912"/>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6" y="2181572"/>
            <a:ext cx="11246213" cy="3742389"/>
          </a:xfrm>
          <a:prstGeom prst="rect">
            <a:avLst/>
          </a:prstGeom>
        </p:spPr>
      </p:pic>
      <p:sp>
        <p:nvSpPr>
          <p:cNvPr id="6" name="Object 5"/>
          <p:cNvSpPr/>
          <p:nvPr/>
        </p:nvSpPr>
        <p:spPr>
          <a:xfrm>
            <a:off x="476131" y="2181632"/>
            <a:ext cx="5618345" cy="748097"/>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Feature</a:t>
            </a:r>
            <a:endParaRPr lang="en-US" dirty="0"/>
          </a:p>
        </p:txBody>
      </p:sp>
      <p:sp>
        <p:nvSpPr>
          <p:cNvPr id="7" name="Object 6"/>
          <p:cNvSpPr/>
          <p:nvPr/>
        </p:nvSpPr>
        <p:spPr>
          <a:xfrm>
            <a:off x="6094476" y="2181632"/>
            <a:ext cx="5618345" cy="748097"/>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Value</a:t>
            </a:r>
            <a:endParaRPr lang="en-US" dirty="0"/>
          </a:p>
        </p:txBody>
      </p:sp>
      <p:sp>
        <p:nvSpPr>
          <p:cNvPr id="8" name="Object 7"/>
          <p:cNvSpPr/>
          <p:nvPr/>
        </p:nvSpPr>
        <p:spPr>
          <a:xfrm>
            <a:off x="476131" y="2929729"/>
            <a:ext cx="5618345" cy="997463"/>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Number of Observations</a:t>
            </a:r>
            <a:endParaRPr lang="en-US" dirty="0"/>
          </a:p>
        </p:txBody>
      </p:sp>
      <p:sp>
        <p:nvSpPr>
          <p:cNvPr id="9" name="Object 8"/>
          <p:cNvSpPr/>
          <p:nvPr/>
        </p:nvSpPr>
        <p:spPr>
          <a:xfrm>
            <a:off x="6094476" y="2929729"/>
            <a:ext cx="5618345" cy="997463"/>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5110</a:t>
            </a:r>
            <a:endParaRPr lang="en-US" dirty="0"/>
          </a:p>
        </p:txBody>
      </p:sp>
      <p:sp>
        <p:nvSpPr>
          <p:cNvPr id="10" name="Object 9"/>
          <p:cNvSpPr/>
          <p:nvPr/>
        </p:nvSpPr>
        <p:spPr>
          <a:xfrm>
            <a:off x="476131" y="3927191"/>
            <a:ext cx="5618345" cy="997463"/>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Number of Features</a:t>
            </a:r>
            <a:endParaRPr lang="en-US" dirty="0"/>
          </a:p>
        </p:txBody>
      </p:sp>
      <p:sp>
        <p:nvSpPr>
          <p:cNvPr id="11" name="Object 10"/>
          <p:cNvSpPr/>
          <p:nvPr/>
        </p:nvSpPr>
        <p:spPr>
          <a:xfrm>
            <a:off x="6094476" y="3927191"/>
            <a:ext cx="5618345" cy="997463"/>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12</a:t>
            </a:r>
            <a:endParaRPr lang="en-US" dirty="0"/>
          </a:p>
        </p:txBody>
      </p:sp>
      <p:sp>
        <p:nvSpPr>
          <p:cNvPr id="12" name="Object 11"/>
          <p:cNvSpPr/>
          <p:nvPr/>
        </p:nvSpPr>
        <p:spPr>
          <a:xfrm>
            <a:off x="476131" y="4924654"/>
            <a:ext cx="5618345" cy="997463"/>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Target Variable</a:t>
            </a:r>
            <a:endParaRPr lang="en-US" dirty="0"/>
          </a:p>
        </p:txBody>
      </p:sp>
      <p:sp>
        <p:nvSpPr>
          <p:cNvPr id="13" name="Object 12"/>
          <p:cNvSpPr/>
          <p:nvPr/>
        </p:nvSpPr>
        <p:spPr>
          <a:xfrm>
            <a:off x="6094476" y="4924654"/>
            <a:ext cx="5618345" cy="997463"/>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Stroke Status (Yes/No)</a:t>
            </a:r>
            <a:endParaRPr lang="en-US" dirty="0"/>
          </a:p>
        </p:txBody>
      </p:sp>
      <p:sp>
        <p:nvSpPr>
          <p:cNvPr id="14" name="Object 13"/>
          <p:cNvSpPr/>
          <p:nvPr/>
        </p:nvSpPr>
        <p:spPr>
          <a:xfrm>
            <a:off x="-476131" y="6537501"/>
            <a:ext cx="12188952" cy="170589"/>
          </a:xfrm>
          <a:prstGeom prst="rect">
            <a:avLst/>
          </a:prstGeom>
          <a:noFill/>
        </p:spPr>
        <p:txBody>
          <a:bodyPr wrap="square" lIns="0" tIns="0" rIns="0" bIns="0" rtlCol="0" anchor="t"/>
          <a:lstStyle/>
          <a:p>
            <a:pPr algn="r">
              <a:lnSpc>
                <a:spcPts val="1344"/>
              </a:lnSpc>
              <a:buNone/>
            </a:pPr>
            <a:r>
              <a:rPr lang="en-US" sz="960" dirty="0">
                <a:solidFill>
                  <a:srgbClr val="14558C"/>
                </a:solidFill>
                <a:latin typeface="Montserrat" pitchFamily="34" charset="0"/>
                <a:ea typeface="Montserrat" pitchFamily="34" charset="-122"/>
                <a:cs typeface="Montserrat" pitchFamily="34" charset="-120"/>
              </a:rPr>
              <a:t>*Dataset from Kaggle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Classifiers</a:t>
            </a:r>
            <a:endParaRPr lang="en-US" dirty="0"/>
          </a:p>
        </p:txBody>
      </p:sp>
      <p:sp>
        <p:nvSpPr>
          <p:cNvPr id="3" name="Object 2"/>
          <p:cNvSpPr/>
          <p:nvPr/>
        </p:nvSpPr>
        <p:spPr>
          <a:xfrm>
            <a:off x="476131" y="1523619"/>
            <a:ext cx="3618595" cy="2333042"/>
          </a:xfrm>
          <a:prstGeom prst="rect">
            <a:avLst/>
          </a:prstGeom>
          <a:noFill/>
          <a:ln w="25400">
            <a:solidFill>
              <a:srgbClr val="62A8BB"/>
            </a:solidFill>
            <a:prstDash val="solid"/>
            <a:miter lim="800000"/>
          </a:ln>
        </p:spPr>
      </p:sp>
      <p:sp>
        <p:nvSpPr>
          <p:cNvPr id="4" name="Object 3"/>
          <p:cNvSpPr/>
          <p:nvPr/>
        </p:nvSpPr>
        <p:spPr>
          <a:xfrm>
            <a:off x="761810" y="1744053"/>
            <a:ext cx="3456711" cy="293639"/>
          </a:xfrm>
          <a:prstGeom prst="rect">
            <a:avLst/>
          </a:prstGeom>
          <a:noFill/>
        </p:spPr>
        <p:txBody>
          <a:bodyPr wrap="square" lIns="0" tIns="0" rIns="0" bIns="0" rtlCol="0" anchor="t"/>
          <a:lstStyle/>
          <a:p>
            <a:pPr algn="l">
              <a:lnSpc>
                <a:spcPts val="2313"/>
              </a:lnSpc>
              <a:buNone/>
            </a:pPr>
            <a:r>
              <a:rPr lang="en-US" sz="1836" dirty="0">
                <a:solidFill>
                  <a:srgbClr val="FFFFFF"/>
                </a:solidFill>
                <a:latin typeface="Montserrat" pitchFamily="34" charset="0"/>
                <a:ea typeface="Montserrat" pitchFamily="34" charset="-122"/>
                <a:cs typeface="Montserrat" pitchFamily="34" charset="-120"/>
              </a:rPr>
              <a:t>Logistic Regression</a:t>
            </a:r>
            <a:endParaRPr lang="en-US" dirty="0"/>
          </a:p>
        </p:txBody>
      </p:sp>
      <p:sp>
        <p:nvSpPr>
          <p:cNvPr id="5" name="Object 4"/>
          <p:cNvSpPr/>
          <p:nvPr/>
        </p:nvSpPr>
        <p:spPr>
          <a:xfrm>
            <a:off x="761810" y="2169520"/>
            <a:ext cx="3456711" cy="1353849"/>
          </a:xfrm>
          <a:prstGeom prst="rect">
            <a:avLst/>
          </a:prstGeom>
          <a:noFill/>
        </p:spPr>
        <p:txBody>
          <a:bodyPr wrap="square" lIns="0" tIns="0" rIns="0" bIns="0" rtlCol="0" anchor="t"/>
          <a:lstStyle/>
          <a:p>
            <a:pPr marL="242900" indent="-242900" algn="l">
              <a:lnSpc>
                <a:spcPts val="1890"/>
              </a:lnSpc>
              <a:spcBef>
                <a:spcPts val="1018"/>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Worst classifer</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Resulted In 220 false negative and 320 false positive</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Identifies key Risk factors</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Binary outcomes</a:t>
            </a:r>
            <a:endParaRPr lang="en-US" dirty="0"/>
          </a:p>
        </p:txBody>
      </p:sp>
      <p:sp>
        <p:nvSpPr>
          <p:cNvPr id="6" name="Object 5"/>
          <p:cNvSpPr/>
          <p:nvPr/>
        </p:nvSpPr>
        <p:spPr>
          <a:xfrm>
            <a:off x="4285178" y="1523619"/>
            <a:ext cx="3618595" cy="2333042"/>
          </a:xfrm>
          <a:prstGeom prst="rect">
            <a:avLst/>
          </a:prstGeom>
          <a:noFill/>
          <a:ln w="25400">
            <a:solidFill>
              <a:srgbClr val="62A8BB"/>
            </a:solidFill>
            <a:prstDash val="solid"/>
            <a:miter lim="800000"/>
          </a:ln>
        </p:spPr>
      </p:sp>
      <p:sp>
        <p:nvSpPr>
          <p:cNvPr id="7" name="Object 6"/>
          <p:cNvSpPr/>
          <p:nvPr/>
        </p:nvSpPr>
        <p:spPr>
          <a:xfrm>
            <a:off x="4570857" y="1744053"/>
            <a:ext cx="3456711" cy="293639"/>
          </a:xfrm>
          <a:prstGeom prst="rect">
            <a:avLst/>
          </a:prstGeom>
          <a:noFill/>
        </p:spPr>
        <p:txBody>
          <a:bodyPr wrap="square" lIns="0" tIns="0" rIns="0" bIns="0" rtlCol="0" anchor="t"/>
          <a:lstStyle/>
          <a:p>
            <a:pPr algn="l">
              <a:lnSpc>
                <a:spcPts val="2313"/>
              </a:lnSpc>
              <a:buNone/>
            </a:pPr>
            <a:r>
              <a:rPr lang="en-US" sz="1836" dirty="0">
                <a:solidFill>
                  <a:srgbClr val="FFFFFF"/>
                </a:solidFill>
                <a:latin typeface="Montserrat" pitchFamily="34" charset="0"/>
                <a:ea typeface="Montserrat" pitchFamily="34" charset="-122"/>
                <a:cs typeface="Montserrat" pitchFamily="34" charset="-120"/>
              </a:rPr>
              <a:t>Decision Trees</a:t>
            </a:r>
            <a:endParaRPr lang="en-US" dirty="0"/>
          </a:p>
        </p:txBody>
      </p:sp>
      <p:sp>
        <p:nvSpPr>
          <p:cNvPr id="8" name="Object 7"/>
          <p:cNvSpPr/>
          <p:nvPr/>
        </p:nvSpPr>
        <p:spPr>
          <a:xfrm>
            <a:off x="4570857" y="2169520"/>
            <a:ext cx="3456711" cy="1113923"/>
          </a:xfrm>
          <a:prstGeom prst="rect">
            <a:avLst/>
          </a:prstGeom>
          <a:noFill/>
        </p:spPr>
        <p:txBody>
          <a:bodyPr wrap="square" lIns="0" tIns="0" rIns="0" bIns="0" rtlCol="0" anchor="t"/>
          <a:lstStyle/>
          <a:p>
            <a:pPr marL="242900" indent="-242900" algn="l">
              <a:lnSpc>
                <a:spcPts val="1890"/>
              </a:lnSpc>
              <a:spcBef>
                <a:spcPts val="1018"/>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Cart algorithm</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Partition the cases into branches</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Based on highest gain attribute</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Having precision of 87%</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sp>
      <p:sp>
        <p:nvSpPr>
          <p:cNvPr id="10" name="Object 9"/>
          <p:cNvSpPr/>
          <p:nvPr/>
        </p:nvSpPr>
        <p:spPr>
          <a:xfrm>
            <a:off x="8379905" y="1744053"/>
            <a:ext cx="3456711" cy="293639"/>
          </a:xfrm>
          <a:prstGeom prst="rect">
            <a:avLst/>
          </a:prstGeom>
          <a:noFill/>
        </p:spPr>
        <p:txBody>
          <a:bodyPr wrap="square" lIns="0" tIns="0" rIns="0" bIns="0" rtlCol="0" anchor="t"/>
          <a:lstStyle/>
          <a:p>
            <a:pPr algn="l">
              <a:lnSpc>
                <a:spcPts val="2313"/>
              </a:lnSpc>
              <a:buNone/>
            </a:pPr>
            <a:r>
              <a:rPr lang="en-US" sz="1836" dirty="0">
                <a:solidFill>
                  <a:srgbClr val="FFFFFF"/>
                </a:solidFill>
                <a:latin typeface="Montserrat" pitchFamily="34" charset="0"/>
                <a:ea typeface="Montserrat" pitchFamily="34" charset="-122"/>
                <a:cs typeface="Montserrat" pitchFamily="34" charset="-120"/>
              </a:rPr>
              <a:t>Random Forests</a:t>
            </a:r>
            <a:endParaRPr lang="en-US" dirty="0"/>
          </a:p>
        </p:txBody>
      </p:sp>
      <p:sp>
        <p:nvSpPr>
          <p:cNvPr id="11" name="Object 10"/>
          <p:cNvSpPr/>
          <p:nvPr/>
        </p:nvSpPr>
        <p:spPr>
          <a:xfrm>
            <a:off x="8379905" y="2169520"/>
            <a:ext cx="3456711" cy="1405256"/>
          </a:xfrm>
          <a:prstGeom prst="rect">
            <a:avLst/>
          </a:prstGeom>
          <a:noFill/>
        </p:spPr>
        <p:txBody>
          <a:bodyPr wrap="square" lIns="0" tIns="0" rIns="0" bIns="0" rtlCol="0" anchor="t"/>
          <a:lstStyle/>
          <a:p>
            <a:pPr marL="242900" indent="-242900" algn="l">
              <a:lnSpc>
                <a:spcPts val="1890"/>
              </a:lnSpc>
              <a:spcBef>
                <a:spcPts val="1018"/>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Ensemble method </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Best hyperparameters tunning</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Best prediction</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Precision of 98%</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Number of estimators 200</a:t>
            </a:r>
            <a:endParaRPr lang="en-US" dirty="0"/>
          </a:p>
        </p:txBody>
      </p:sp>
      <p:sp>
        <p:nvSpPr>
          <p:cNvPr id="12" name="Object 11"/>
          <p:cNvSpPr/>
          <p:nvPr/>
        </p:nvSpPr>
        <p:spPr>
          <a:xfrm>
            <a:off x="476131" y="4047113"/>
            <a:ext cx="3618595" cy="2333042"/>
          </a:xfrm>
          <a:prstGeom prst="rect">
            <a:avLst/>
          </a:prstGeom>
          <a:noFill/>
          <a:ln w="25400">
            <a:solidFill>
              <a:srgbClr val="62A8BB"/>
            </a:solidFill>
            <a:prstDash val="solid"/>
            <a:miter lim="800000"/>
          </a:ln>
        </p:spPr>
      </p:sp>
      <p:sp>
        <p:nvSpPr>
          <p:cNvPr id="13" name="Object 12"/>
          <p:cNvSpPr/>
          <p:nvPr/>
        </p:nvSpPr>
        <p:spPr>
          <a:xfrm>
            <a:off x="761810" y="4267547"/>
            <a:ext cx="3456711" cy="293639"/>
          </a:xfrm>
          <a:prstGeom prst="rect">
            <a:avLst/>
          </a:prstGeom>
          <a:noFill/>
        </p:spPr>
        <p:txBody>
          <a:bodyPr wrap="square" lIns="0" tIns="0" rIns="0" bIns="0" rtlCol="0" anchor="t"/>
          <a:lstStyle/>
          <a:p>
            <a:pPr algn="l">
              <a:lnSpc>
                <a:spcPts val="2313"/>
              </a:lnSpc>
              <a:buNone/>
            </a:pPr>
            <a:r>
              <a:rPr lang="en-US" sz="1836" dirty="0">
                <a:solidFill>
                  <a:srgbClr val="FFFFFF"/>
                </a:solidFill>
                <a:latin typeface="Montserrat" pitchFamily="34" charset="0"/>
                <a:ea typeface="Montserrat" pitchFamily="34" charset="-122"/>
                <a:cs typeface="Montserrat" pitchFamily="34" charset="-120"/>
              </a:rPr>
              <a:t>MLP - Neural Networks </a:t>
            </a:r>
            <a:endParaRPr lang="en-US" dirty="0"/>
          </a:p>
        </p:txBody>
      </p:sp>
      <p:sp>
        <p:nvSpPr>
          <p:cNvPr id="14" name="Object 13"/>
          <p:cNvSpPr/>
          <p:nvPr/>
        </p:nvSpPr>
        <p:spPr>
          <a:xfrm>
            <a:off x="761810" y="4693014"/>
            <a:ext cx="3456711" cy="1405256"/>
          </a:xfrm>
          <a:prstGeom prst="rect">
            <a:avLst/>
          </a:prstGeom>
          <a:noFill/>
        </p:spPr>
        <p:txBody>
          <a:bodyPr wrap="square" lIns="0" tIns="0" rIns="0" bIns="0" rtlCol="0" anchor="t"/>
          <a:lstStyle/>
          <a:p>
            <a:pPr marL="242900" indent="-242900" algn="l">
              <a:lnSpc>
                <a:spcPts val="1890"/>
              </a:lnSpc>
              <a:spcBef>
                <a:spcPts val="1018"/>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Adam Optimizer</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Binary Cross Entropy Loss</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Drop Out of 10%</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Early Stopping at 52 Epoch</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1,81,249 Parameters</a:t>
            </a:r>
            <a:endParaRPr lang="en-US" dirty="0"/>
          </a:p>
        </p:txBody>
      </p:sp>
      <p:sp>
        <p:nvSpPr>
          <p:cNvPr id="15" name="Object 14"/>
          <p:cNvSpPr/>
          <p:nvPr/>
        </p:nvSpPr>
        <p:spPr>
          <a:xfrm>
            <a:off x="4285178" y="4047113"/>
            <a:ext cx="3618595" cy="2333042"/>
          </a:xfrm>
          <a:prstGeom prst="rect">
            <a:avLst/>
          </a:prstGeom>
          <a:noFill/>
          <a:ln w="25400">
            <a:solidFill>
              <a:srgbClr val="62A8BB"/>
            </a:solidFill>
            <a:prstDash val="solid"/>
            <a:miter lim="800000"/>
          </a:ln>
        </p:spPr>
      </p:sp>
      <p:sp>
        <p:nvSpPr>
          <p:cNvPr id="16" name="Object 15"/>
          <p:cNvSpPr/>
          <p:nvPr/>
        </p:nvSpPr>
        <p:spPr>
          <a:xfrm>
            <a:off x="4570857" y="4267547"/>
            <a:ext cx="3456711" cy="293639"/>
          </a:xfrm>
          <a:prstGeom prst="rect">
            <a:avLst/>
          </a:prstGeom>
          <a:noFill/>
        </p:spPr>
        <p:txBody>
          <a:bodyPr wrap="square" lIns="0" tIns="0" rIns="0" bIns="0" rtlCol="0" anchor="t"/>
          <a:lstStyle/>
          <a:p>
            <a:pPr algn="l">
              <a:lnSpc>
                <a:spcPts val="2313"/>
              </a:lnSpc>
              <a:buNone/>
            </a:pPr>
            <a:r>
              <a:rPr lang="en-US" sz="1836" dirty="0">
                <a:solidFill>
                  <a:srgbClr val="FFFFFF"/>
                </a:solidFill>
                <a:latin typeface="Montserrat" pitchFamily="34" charset="0"/>
                <a:ea typeface="Montserrat" pitchFamily="34" charset="-122"/>
                <a:cs typeface="Montserrat" pitchFamily="34" charset="-120"/>
              </a:rPr>
              <a:t>XGBoost</a:t>
            </a:r>
            <a:endParaRPr lang="en-US" dirty="0"/>
          </a:p>
        </p:txBody>
      </p:sp>
      <p:sp>
        <p:nvSpPr>
          <p:cNvPr id="17" name="Object 16"/>
          <p:cNvSpPr/>
          <p:nvPr/>
        </p:nvSpPr>
        <p:spPr>
          <a:xfrm>
            <a:off x="4570857" y="4693014"/>
            <a:ext cx="3456711" cy="1405256"/>
          </a:xfrm>
          <a:prstGeom prst="rect">
            <a:avLst/>
          </a:prstGeom>
          <a:noFill/>
        </p:spPr>
        <p:txBody>
          <a:bodyPr wrap="square" lIns="0" tIns="0" rIns="0" bIns="0" rtlCol="0" anchor="t"/>
          <a:lstStyle/>
          <a:p>
            <a:pPr marL="242900" indent="-242900" algn="l">
              <a:lnSpc>
                <a:spcPts val="1890"/>
              </a:lnSpc>
              <a:spcBef>
                <a:spcPts val="1018"/>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Gradient boosting framework </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Precision of 95%</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Optimizes cost function</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Max_Depth of 7</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Number of estimator 200</a:t>
            </a:r>
            <a:endParaRPr lang="en-US" dirty="0"/>
          </a:p>
        </p:txBody>
      </p:sp>
      <p:sp>
        <p:nvSpPr>
          <p:cNvPr id="18" name="Object 17"/>
          <p:cNvSpPr/>
          <p:nvPr/>
        </p:nvSpPr>
        <p:spPr>
          <a:xfrm>
            <a:off x="8094226" y="4047113"/>
            <a:ext cx="3618595" cy="2333042"/>
          </a:xfrm>
          <a:prstGeom prst="rect">
            <a:avLst/>
          </a:prstGeom>
          <a:noFill/>
          <a:ln w="25400">
            <a:solidFill>
              <a:srgbClr val="62A8BB"/>
            </a:solidFill>
            <a:prstDash val="solid"/>
            <a:miter lim="800000"/>
          </a:ln>
        </p:spPr>
      </p:sp>
      <p:sp>
        <p:nvSpPr>
          <p:cNvPr id="19" name="Object 18"/>
          <p:cNvSpPr/>
          <p:nvPr/>
        </p:nvSpPr>
        <p:spPr>
          <a:xfrm>
            <a:off x="8379905" y="4267547"/>
            <a:ext cx="3456711" cy="293639"/>
          </a:xfrm>
          <a:prstGeom prst="rect">
            <a:avLst/>
          </a:prstGeom>
          <a:noFill/>
        </p:spPr>
        <p:txBody>
          <a:bodyPr wrap="square" lIns="0" tIns="0" rIns="0" bIns="0" rtlCol="0" anchor="t"/>
          <a:lstStyle/>
          <a:p>
            <a:pPr algn="l">
              <a:lnSpc>
                <a:spcPts val="2313"/>
              </a:lnSpc>
              <a:buNone/>
            </a:pPr>
            <a:r>
              <a:rPr lang="en-US" sz="1836" dirty="0">
                <a:solidFill>
                  <a:srgbClr val="FFFFFF"/>
                </a:solidFill>
                <a:latin typeface="Montserrat" pitchFamily="34" charset="0"/>
                <a:ea typeface="Montserrat" pitchFamily="34" charset="-122"/>
                <a:cs typeface="Montserrat" pitchFamily="34" charset="-120"/>
              </a:rPr>
              <a:t>KNN</a:t>
            </a:r>
            <a:endParaRPr lang="en-US" dirty="0"/>
          </a:p>
        </p:txBody>
      </p:sp>
      <p:sp>
        <p:nvSpPr>
          <p:cNvPr id="20" name="Object 19"/>
          <p:cNvSpPr/>
          <p:nvPr/>
        </p:nvSpPr>
        <p:spPr>
          <a:xfrm>
            <a:off x="8379905" y="4693014"/>
            <a:ext cx="3456711" cy="1405256"/>
          </a:xfrm>
          <a:prstGeom prst="rect">
            <a:avLst/>
          </a:prstGeom>
          <a:noFill/>
        </p:spPr>
        <p:txBody>
          <a:bodyPr wrap="square" lIns="0" tIns="0" rIns="0" bIns="0" rtlCol="0" anchor="t"/>
          <a:lstStyle/>
          <a:p>
            <a:pPr marL="242900" indent="-242900" algn="l">
              <a:lnSpc>
                <a:spcPts val="1890"/>
              </a:lnSpc>
              <a:spcBef>
                <a:spcPts val="1018"/>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Used Ball tree algorithm</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Number of neighbours = 9</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Euclidean distance = 2</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Weights are consider as distance</a:t>
            </a:r>
          </a:p>
          <a:p>
            <a:pPr marL="242900" indent="-242900" algn="l">
              <a:lnSpc>
                <a:spcPts val="1890"/>
              </a:lnSpc>
              <a:spcBef>
                <a:spcPts val="397"/>
              </a:spcBef>
              <a:buSzPct val="100000"/>
              <a:buChar char="•"/>
            </a:pPr>
            <a:r>
              <a:rPr lang="en-US" sz="1350" dirty="0">
                <a:solidFill>
                  <a:srgbClr val="FFFFFF">
                    <a:alpha val="90000"/>
                  </a:srgbClr>
                </a:solidFill>
                <a:latin typeface="Montserrat" pitchFamily="34" charset="0"/>
                <a:ea typeface="Montserrat" pitchFamily="34" charset="-122"/>
                <a:cs typeface="Montserrat" pitchFamily="34" charset="-120"/>
              </a:rPr>
              <a:t>Precision of 94%</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0"/>
            <a:ext cx="0" cy="274320"/>
          </a:xfrm>
          <a:prstGeom prst="rect">
            <a:avLst/>
          </a:prstGeom>
          <a:noFill/>
        </p:spPr>
      </p:sp>
      <p:sp>
        <p:nvSpPr>
          <p:cNvPr id="3" name="Object 2"/>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Model Training Process</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526" y="2276559"/>
            <a:ext cx="2085454" cy="1237940"/>
          </a:xfrm>
          <a:prstGeom prst="rect">
            <a:avLst/>
          </a:prstGeom>
        </p:spPr>
      </p:pic>
      <p:sp>
        <p:nvSpPr>
          <p:cNvPr id="5" name="Object 4"/>
          <p:cNvSpPr/>
          <p:nvPr/>
        </p:nvSpPr>
        <p:spPr>
          <a:xfrm>
            <a:off x="598340" y="2663238"/>
            <a:ext cx="1501345"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Data Preprocessing</a:t>
            </a:r>
            <a:endParaRPr lang="en-US" dirty="0"/>
          </a:p>
        </p:txBody>
      </p:sp>
      <p:sp>
        <p:nvSpPr>
          <p:cNvPr id="6" name="Object 5"/>
          <p:cNvSpPr/>
          <p:nvPr/>
        </p:nvSpPr>
        <p:spPr>
          <a:xfrm>
            <a:off x="761810" y="3627701"/>
            <a:ext cx="1501345" cy="2132918"/>
          </a:xfrm>
          <a:prstGeom prst="rect">
            <a:avLst/>
          </a:prstGeom>
          <a:noFill/>
        </p:spPr>
        <p:txBody>
          <a:bodyPr wrap="square" lIns="0" tIns="0" rIns="0" bIns="0" rtlCol="0" anchor="t"/>
          <a:lstStyle/>
          <a:p>
            <a:pPr algn="l">
              <a:lnSpc>
                <a:spcPts val="1680"/>
              </a:lnSpc>
              <a:buNone/>
            </a:pPr>
            <a:r>
              <a:rPr lang="en-US" sz="1200" dirty="0">
                <a:solidFill>
                  <a:srgbClr val="FFFFFF">
                    <a:alpha val="90000"/>
                  </a:srgbClr>
                </a:solidFill>
                <a:latin typeface="Montserrat" pitchFamily="34" charset="0"/>
                <a:ea typeface="Montserrat" pitchFamily="34" charset="-122"/>
                <a:cs typeface="Montserrat" pitchFamily="34" charset="-120"/>
              </a:rPr>
              <a:t>Clean and preprocess the data by handling missing values, converting categorical variables to numeric, splitting into training and validation sets.</a:t>
            </a:r>
            <a:endParaRPr lang="en-US"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3526" y="2276559"/>
            <a:ext cx="2085454" cy="1237940"/>
          </a:xfrm>
          <a:prstGeom prst="rect">
            <a:avLst/>
          </a:prstGeom>
        </p:spPr>
      </p:pic>
      <p:sp>
        <p:nvSpPr>
          <p:cNvPr id="8" name="Object 7"/>
          <p:cNvSpPr/>
          <p:nvPr/>
        </p:nvSpPr>
        <p:spPr>
          <a:xfrm>
            <a:off x="2739342" y="2663238"/>
            <a:ext cx="1187099"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Model Definition</a:t>
            </a:r>
            <a:endParaRPr lang="en-US" dirty="0"/>
          </a:p>
        </p:txBody>
      </p:sp>
      <p:sp>
        <p:nvSpPr>
          <p:cNvPr id="9" name="Object 8"/>
          <p:cNvSpPr/>
          <p:nvPr/>
        </p:nvSpPr>
        <p:spPr>
          <a:xfrm>
            <a:off x="2602849" y="3627701"/>
            <a:ext cx="1501345" cy="2132918"/>
          </a:xfrm>
          <a:prstGeom prst="rect">
            <a:avLst/>
          </a:prstGeom>
          <a:noFill/>
        </p:spPr>
        <p:txBody>
          <a:bodyPr wrap="square" lIns="0" tIns="0" rIns="0" bIns="0" rtlCol="0" anchor="t"/>
          <a:lstStyle/>
          <a:p>
            <a:pPr algn="l">
              <a:lnSpc>
                <a:spcPts val="1680"/>
              </a:lnSpc>
              <a:buNone/>
            </a:pPr>
            <a:r>
              <a:rPr lang="en-US" sz="1200" dirty="0">
                <a:solidFill>
                  <a:srgbClr val="FFFFFF">
                    <a:alpha val="90000"/>
                  </a:srgbClr>
                </a:solidFill>
                <a:latin typeface="Montserrat" pitchFamily="34" charset="0"/>
                <a:ea typeface="Montserrat" pitchFamily="34" charset="-122"/>
                <a:cs typeface="Montserrat" pitchFamily="34" charset="-120"/>
              </a:rPr>
              <a:t>Define a multilayer perceptron model with input, hidden and output layers. Specify activation functions, loss function and optimizer.</a:t>
            </a:r>
            <a:endParaRPr lang="en-US" dirty="0"/>
          </a:p>
        </p:txBody>
      </p:sp>
      <p:pic>
        <p:nvPicPr>
          <p:cNvPr id="10" name="Object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4583" y="2276559"/>
            <a:ext cx="2085454" cy="1237940"/>
          </a:xfrm>
          <a:prstGeom prst="rect">
            <a:avLst/>
          </a:prstGeom>
        </p:spPr>
      </p:pic>
      <p:sp>
        <p:nvSpPr>
          <p:cNvPr id="11" name="Object 10"/>
          <p:cNvSpPr/>
          <p:nvPr/>
        </p:nvSpPr>
        <p:spPr>
          <a:xfrm>
            <a:off x="4580382" y="2663238"/>
            <a:ext cx="1187099"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Model Training</a:t>
            </a:r>
            <a:endParaRPr lang="en-US" dirty="0"/>
          </a:p>
        </p:txBody>
      </p:sp>
      <p:sp>
        <p:nvSpPr>
          <p:cNvPr id="12" name="Object 11"/>
          <p:cNvSpPr/>
          <p:nvPr/>
        </p:nvSpPr>
        <p:spPr>
          <a:xfrm>
            <a:off x="4443889" y="3627701"/>
            <a:ext cx="1501345" cy="1493042"/>
          </a:xfrm>
          <a:prstGeom prst="rect">
            <a:avLst/>
          </a:prstGeom>
          <a:noFill/>
        </p:spPr>
        <p:txBody>
          <a:bodyPr wrap="square" lIns="0" tIns="0" rIns="0" bIns="0" rtlCol="0" anchor="t"/>
          <a:lstStyle/>
          <a:p>
            <a:pPr algn="l">
              <a:lnSpc>
                <a:spcPts val="1680"/>
              </a:lnSpc>
              <a:buNone/>
            </a:pPr>
            <a:r>
              <a:rPr lang="en-US" sz="1200" dirty="0">
                <a:solidFill>
                  <a:srgbClr val="FFFFFF">
                    <a:alpha val="90000"/>
                  </a:srgbClr>
                </a:solidFill>
                <a:latin typeface="Montserrat" pitchFamily="34" charset="0"/>
                <a:ea typeface="Montserrat" pitchFamily="34" charset="-122"/>
                <a:cs typeface="Montserrat" pitchFamily="34" charset="-120"/>
              </a:rPr>
              <a:t>Train the model by iterating through batches of training data. Track model accuracy on validation set.</a:t>
            </a:r>
            <a:endParaRPr lang="en-US" dirty="0"/>
          </a:p>
        </p:txBody>
      </p:sp>
      <p:pic>
        <p:nvPicPr>
          <p:cNvPr id="13" name="Object 1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5652" y="2276559"/>
            <a:ext cx="2085454" cy="1237940"/>
          </a:xfrm>
          <a:prstGeom prst="rect">
            <a:avLst/>
          </a:prstGeom>
        </p:spPr>
      </p:pic>
      <p:sp>
        <p:nvSpPr>
          <p:cNvPr id="14" name="Object 13"/>
          <p:cNvSpPr/>
          <p:nvPr/>
        </p:nvSpPr>
        <p:spPr>
          <a:xfrm>
            <a:off x="6421422" y="2663238"/>
            <a:ext cx="1187099"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Model Evaluation</a:t>
            </a:r>
            <a:endParaRPr lang="en-US" dirty="0"/>
          </a:p>
        </p:txBody>
      </p:sp>
      <p:sp>
        <p:nvSpPr>
          <p:cNvPr id="15" name="Object 14"/>
          <p:cNvSpPr/>
          <p:nvPr/>
        </p:nvSpPr>
        <p:spPr>
          <a:xfrm>
            <a:off x="6284928" y="3627701"/>
            <a:ext cx="1501345" cy="1493042"/>
          </a:xfrm>
          <a:prstGeom prst="rect">
            <a:avLst/>
          </a:prstGeom>
          <a:noFill/>
        </p:spPr>
        <p:txBody>
          <a:bodyPr wrap="square" lIns="0" tIns="0" rIns="0" bIns="0" rtlCol="0" anchor="t"/>
          <a:lstStyle/>
          <a:p>
            <a:pPr algn="l">
              <a:lnSpc>
                <a:spcPts val="1680"/>
              </a:lnSpc>
              <a:buNone/>
            </a:pPr>
            <a:r>
              <a:rPr lang="en-US" sz="1200" dirty="0">
                <a:solidFill>
                  <a:srgbClr val="FFFFFF">
                    <a:alpha val="90000"/>
                  </a:srgbClr>
                </a:solidFill>
                <a:latin typeface="Montserrat" pitchFamily="34" charset="0"/>
                <a:ea typeface="Montserrat" pitchFamily="34" charset="-122"/>
                <a:cs typeface="Montserrat" pitchFamily="34" charset="-120"/>
              </a:rPr>
              <a:t>Evaluate model performance using metrics like accuracy, precision, recall. Identify areas for improvement.</a:t>
            </a:r>
            <a:endParaRPr lang="en-US" dirty="0"/>
          </a:p>
        </p:txBody>
      </p:sp>
      <p:pic>
        <p:nvPicPr>
          <p:cNvPr id="16" name="Object 1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6640" y="2276559"/>
            <a:ext cx="2085454" cy="1237940"/>
          </a:xfrm>
          <a:prstGeom prst="rect">
            <a:avLst/>
          </a:prstGeom>
        </p:spPr>
      </p:pic>
      <p:sp>
        <p:nvSpPr>
          <p:cNvPr id="17" name="Object 16"/>
          <p:cNvSpPr/>
          <p:nvPr/>
        </p:nvSpPr>
        <p:spPr>
          <a:xfrm>
            <a:off x="8262461" y="2663238"/>
            <a:ext cx="1187099"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Model Tuning</a:t>
            </a:r>
            <a:endParaRPr lang="en-US" dirty="0"/>
          </a:p>
        </p:txBody>
      </p:sp>
      <p:sp>
        <p:nvSpPr>
          <p:cNvPr id="18" name="Object 17"/>
          <p:cNvSpPr/>
          <p:nvPr/>
        </p:nvSpPr>
        <p:spPr>
          <a:xfrm>
            <a:off x="8125968" y="3627701"/>
            <a:ext cx="1501345" cy="1279751"/>
          </a:xfrm>
          <a:prstGeom prst="rect">
            <a:avLst/>
          </a:prstGeom>
          <a:noFill/>
        </p:spPr>
        <p:txBody>
          <a:bodyPr wrap="square" lIns="0" tIns="0" rIns="0" bIns="0" rtlCol="0" anchor="t"/>
          <a:lstStyle/>
          <a:p>
            <a:pPr algn="l">
              <a:lnSpc>
                <a:spcPts val="1680"/>
              </a:lnSpc>
              <a:buNone/>
            </a:pPr>
            <a:r>
              <a:rPr lang="en-US" sz="1200" dirty="0">
                <a:solidFill>
                  <a:srgbClr val="FFFFFF">
                    <a:alpha val="90000"/>
                  </a:srgbClr>
                </a:solidFill>
                <a:latin typeface="Montserrat" pitchFamily="34" charset="0"/>
                <a:ea typeface="Montserrat" pitchFamily="34" charset="-122"/>
                <a:cs typeface="Montserrat" pitchFamily="34" charset="-120"/>
              </a:rPr>
              <a:t>Tune hyperparameters like learning rate, layers, units etc. to improve model performance.</a:t>
            </a:r>
            <a:endParaRPr lang="en-US" dirty="0"/>
          </a:p>
        </p:txBody>
      </p:sp>
      <p:pic>
        <p:nvPicPr>
          <p:cNvPr id="19" name="Object 1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7708" y="2276559"/>
            <a:ext cx="2085454" cy="1237940"/>
          </a:xfrm>
          <a:prstGeom prst="rect">
            <a:avLst/>
          </a:prstGeom>
        </p:spPr>
      </p:pic>
      <p:sp>
        <p:nvSpPr>
          <p:cNvPr id="20" name="Object 19"/>
          <p:cNvSpPr/>
          <p:nvPr/>
        </p:nvSpPr>
        <p:spPr>
          <a:xfrm>
            <a:off x="10103501" y="2663238"/>
            <a:ext cx="1187099"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Model Saving</a:t>
            </a:r>
            <a:endParaRPr lang="en-US" dirty="0"/>
          </a:p>
        </p:txBody>
      </p:sp>
      <p:sp>
        <p:nvSpPr>
          <p:cNvPr id="21" name="Object 20"/>
          <p:cNvSpPr/>
          <p:nvPr/>
        </p:nvSpPr>
        <p:spPr>
          <a:xfrm>
            <a:off x="9967008" y="3627701"/>
            <a:ext cx="1501345" cy="639875"/>
          </a:xfrm>
          <a:prstGeom prst="rect">
            <a:avLst/>
          </a:prstGeom>
          <a:noFill/>
        </p:spPr>
        <p:txBody>
          <a:bodyPr wrap="square" lIns="0" tIns="0" rIns="0" bIns="0" rtlCol="0" anchor="t"/>
          <a:lstStyle/>
          <a:p>
            <a:pPr algn="l">
              <a:lnSpc>
                <a:spcPts val="1680"/>
              </a:lnSpc>
              <a:buNone/>
            </a:pPr>
            <a:r>
              <a:rPr lang="en-US" sz="1200" dirty="0">
                <a:solidFill>
                  <a:srgbClr val="FFFFFF">
                    <a:alpha val="90000"/>
                  </a:srgbClr>
                </a:solidFill>
                <a:latin typeface="Montserrat" pitchFamily="34" charset="0"/>
                <a:ea typeface="Montserrat" pitchFamily="34" charset="-122"/>
                <a:cs typeface="Montserrat" pitchFamily="34" charset="-120"/>
              </a:rPr>
              <a:t>Save the final trained model to file for future use.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1485</Words>
  <Application>Microsoft Macintosh PowerPoint</Application>
  <PresentationFormat>Widescreen</PresentationFormat>
  <Paragraphs>182</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Montserrat</vt:lpstr>
      <vt:lpstr>Calibri</vt:lpstr>
      <vt:lpstr>Montserrat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Brain Stroke Using Multilayer Perceptron</dc:title>
  <dc:subject>Predicting Brain Stroke Using Multilayer Perceptron</dc:subject>
  <dc:creator>jp2267@njit.edu</dc:creator>
  <cp:lastModifiedBy>Microsoft Office User</cp:lastModifiedBy>
  <cp:revision>2</cp:revision>
  <dcterms:created xsi:type="dcterms:W3CDTF">2023-12-08T02:38:07Z</dcterms:created>
  <dcterms:modified xsi:type="dcterms:W3CDTF">2023-12-08T03:15:52Z</dcterms:modified>
</cp:coreProperties>
</file>